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1"/>
  </p:notesMasterIdLst>
  <p:sldIdLst>
    <p:sldId id="319" r:id="rId3"/>
    <p:sldId id="327" r:id="rId4"/>
    <p:sldId id="328" r:id="rId5"/>
    <p:sldId id="346" r:id="rId6"/>
    <p:sldId id="341" r:id="rId7"/>
    <p:sldId id="380" r:id="rId8"/>
    <p:sldId id="381" r:id="rId9"/>
    <p:sldId id="329" r:id="rId10"/>
    <p:sldId id="342" r:id="rId11"/>
    <p:sldId id="344" r:id="rId12"/>
    <p:sldId id="379" r:id="rId13"/>
    <p:sldId id="343" r:id="rId14"/>
    <p:sldId id="345" r:id="rId15"/>
    <p:sldId id="348" r:id="rId16"/>
    <p:sldId id="349" r:id="rId17"/>
    <p:sldId id="351" r:id="rId18"/>
    <p:sldId id="330" r:id="rId19"/>
    <p:sldId id="353" r:id="rId20"/>
    <p:sldId id="355" r:id="rId21"/>
    <p:sldId id="389" r:id="rId22"/>
    <p:sldId id="388" r:id="rId23"/>
    <p:sldId id="357" r:id="rId24"/>
    <p:sldId id="358" r:id="rId25"/>
    <p:sldId id="387" r:id="rId26"/>
    <p:sldId id="350" r:id="rId27"/>
    <p:sldId id="363" r:id="rId28"/>
    <p:sldId id="364" r:id="rId29"/>
    <p:sldId id="359" r:id="rId30"/>
    <p:sldId id="360" r:id="rId31"/>
    <p:sldId id="365" r:id="rId32"/>
    <p:sldId id="362" r:id="rId33"/>
    <p:sldId id="366" r:id="rId34"/>
    <p:sldId id="367" r:id="rId35"/>
    <p:sldId id="375" r:id="rId36"/>
    <p:sldId id="376" r:id="rId37"/>
    <p:sldId id="377" r:id="rId38"/>
    <p:sldId id="378" r:id="rId39"/>
    <p:sldId id="369" r:id="rId40"/>
    <p:sldId id="371" r:id="rId41"/>
    <p:sldId id="370" r:id="rId42"/>
    <p:sldId id="372" r:id="rId43"/>
    <p:sldId id="374" r:id="rId44"/>
    <p:sldId id="382" r:id="rId45"/>
    <p:sldId id="383" r:id="rId46"/>
    <p:sldId id="384" r:id="rId47"/>
    <p:sldId id="385" r:id="rId48"/>
    <p:sldId id="386" r:id="rId49"/>
    <p:sldId id="373" r:id="rId50"/>
    <p:sldId id="390" r:id="rId51"/>
    <p:sldId id="392" r:id="rId52"/>
    <p:sldId id="393" r:id="rId53"/>
    <p:sldId id="397" r:id="rId54"/>
    <p:sldId id="394" r:id="rId55"/>
    <p:sldId id="396" r:id="rId56"/>
    <p:sldId id="398" r:id="rId57"/>
    <p:sldId id="399" r:id="rId58"/>
    <p:sldId id="400" r:id="rId59"/>
    <p:sldId id="303" r:id="rId60"/>
  </p:sldIdLst>
  <p:sldSz cx="27000200" cy="10799763"/>
  <p:notesSz cx="6858000" cy="9144000"/>
  <p:defaultTextStyle>
    <a:defPPr>
      <a:defRPr lang="zh-CN"/>
    </a:defPPr>
    <a:lvl1pPr marL="0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1pPr>
    <a:lvl2pPr marL="907415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2pPr>
    <a:lvl3pPr marL="1814195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3pPr>
    <a:lvl4pPr marL="2721610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4pPr>
    <a:lvl5pPr marL="3628390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5pPr>
    <a:lvl6pPr marL="4535805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6pPr>
    <a:lvl7pPr marL="5443220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7pPr>
    <a:lvl8pPr marL="6350000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8pPr>
    <a:lvl9pPr marL="7257415" algn="l" defTabSz="1814195" rtl="0" eaLnBrk="1" latinLnBrk="0" hangingPunct="1">
      <a:defRPr sz="357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1">
          <p15:clr>
            <a:srgbClr val="A4A3A4"/>
          </p15:clr>
        </p15:guide>
        <p15:guide id="2" pos="85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FF"/>
    <a:srgbClr val="B7DDF4"/>
    <a:srgbClr val="B7DDFF"/>
    <a:srgbClr val="40BD0B"/>
    <a:srgbClr val="F54946"/>
    <a:srgbClr val="E65C5A"/>
    <a:srgbClr val="F6C749"/>
    <a:srgbClr val="FCCB56"/>
    <a:srgbClr val="28BE5A"/>
    <a:srgbClr val="28B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4965" autoAdjust="0"/>
  </p:normalViewPr>
  <p:slideViewPr>
    <p:cSldViewPr snapToGrid="0" snapToObjects="1">
      <p:cViewPr varScale="1">
        <p:scale>
          <a:sx n="54" d="100"/>
          <a:sy n="54" d="100"/>
        </p:scale>
        <p:origin x="144" y="36"/>
      </p:cViewPr>
      <p:guideLst>
        <p:guide orient="horz" pos="3401"/>
        <p:guide pos="8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133A0-6A6E-BB49-9A2B-F0FCED9E2BF1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28625" y="1143000"/>
            <a:ext cx="77152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BA3E3-0839-EA42-BA58-593A727066A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40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BA3E3-0839-EA42-BA58-593A727066A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25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BA3E3-0839-EA42-BA58-593A727066A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13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方案收益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BA3E3-0839-EA42-BA58-593A727066AF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2210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5025" y="1767462"/>
            <a:ext cx="20250150" cy="3759917"/>
          </a:xfrm>
        </p:spPr>
        <p:txBody>
          <a:bodyPr anchor="b"/>
          <a:lstStyle>
            <a:lvl1pPr algn="ctr">
              <a:defRPr sz="94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5025" y="5672376"/>
            <a:ext cx="20250150" cy="2607442"/>
          </a:xfrm>
        </p:spPr>
        <p:txBody>
          <a:bodyPr/>
          <a:lstStyle>
            <a:lvl1pPr marL="0" indent="0" algn="ctr">
              <a:buNone/>
              <a:defRPr sz="3780"/>
            </a:lvl1pPr>
            <a:lvl2pPr marL="720090" indent="0" algn="ctr">
              <a:buNone/>
              <a:defRPr sz="3150"/>
            </a:lvl2pPr>
            <a:lvl3pPr marL="1440180" indent="0" algn="ctr">
              <a:buNone/>
              <a:defRPr sz="2835"/>
            </a:lvl3pPr>
            <a:lvl4pPr marL="2160270" indent="0" algn="ctr">
              <a:buNone/>
              <a:defRPr sz="2520"/>
            </a:lvl4pPr>
            <a:lvl5pPr marL="2879725" indent="0" algn="ctr">
              <a:buNone/>
              <a:defRPr sz="2520"/>
            </a:lvl5pPr>
            <a:lvl6pPr marL="3599815" indent="0" algn="ctr">
              <a:buNone/>
              <a:defRPr sz="2520"/>
            </a:lvl6pPr>
            <a:lvl7pPr marL="4319905" indent="0" algn="ctr">
              <a:buNone/>
              <a:defRPr sz="2520"/>
            </a:lvl7pPr>
            <a:lvl8pPr marL="5039995" indent="0" algn="ctr">
              <a:buNone/>
              <a:defRPr sz="2520"/>
            </a:lvl8pPr>
            <a:lvl9pPr marL="5760085" indent="0" algn="ctr">
              <a:buNone/>
              <a:defRPr sz="252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322018" y="574987"/>
            <a:ext cx="5821918" cy="91523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56264" y="574987"/>
            <a:ext cx="17128252" cy="91523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75025" y="1767462"/>
            <a:ext cx="20250150" cy="3759917"/>
          </a:xfrm>
        </p:spPr>
        <p:txBody>
          <a:bodyPr anchor="b"/>
          <a:lstStyle>
            <a:lvl1pPr algn="ctr">
              <a:defRPr sz="119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75025" y="5672376"/>
            <a:ext cx="20250150" cy="2607442"/>
          </a:xfrm>
        </p:spPr>
        <p:txBody>
          <a:bodyPr/>
          <a:lstStyle>
            <a:lvl1pPr marL="0" indent="0" algn="ctr">
              <a:buNone/>
              <a:defRPr sz="4800"/>
            </a:lvl1pPr>
            <a:lvl2pPr marL="907176" indent="0" algn="ctr">
              <a:buNone/>
              <a:defRPr sz="4000"/>
            </a:lvl2pPr>
            <a:lvl3pPr marL="1814352" indent="0" algn="ctr">
              <a:buNone/>
              <a:defRPr sz="3600"/>
            </a:lvl3pPr>
            <a:lvl4pPr marL="2721529" indent="0" algn="ctr">
              <a:buNone/>
              <a:defRPr sz="3200"/>
            </a:lvl4pPr>
            <a:lvl5pPr marL="3628705" indent="0" algn="ctr">
              <a:buNone/>
              <a:defRPr sz="3200"/>
            </a:lvl5pPr>
            <a:lvl6pPr marL="4535881" indent="0" algn="ctr">
              <a:buNone/>
              <a:defRPr sz="3200"/>
            </a:lvl6pPr>
            <a:lvl7pPr marL="5443057" indent="0" algn="ctr">
              <a:buNone/>
              <a:defRPr sz="3200"/>
            </a:lvl7pPr>
            <a:lvl8pPr marL="6350234" indent="0" algn="ctr">
              <a:buNone/>
              <a:defRPr sz="3200"/>
            </a:lvl8pPr>
            <a:lvl9pPr marL="7257410" indent="0" algn="ctr">
              <a:buNone/>
              <a:defRPr sz="32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533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8619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2201" y="2692442"/>
            <a:ext cx="23287673" cy="4492401"/>
          </a:xfrm>
        </p:spPr>
        <p:txBody>
          <a:bodyPr anchor="b"/>
          <a:lstStyle>
            <a:lvl1pPr>
              <a:defRPr sz="119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42201" y="7227343"/>
            <a:ext cx="23287673" cy="2362447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07176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14352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21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2870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3588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4305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3502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2574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6665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56264" y="2874937"/>
            <a:ext cx="11475085" cy="685235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668851" y="2874937"/>
            <a:ext cx="11475085" cy="685235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8203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9780" y="574988"/>
            <a:ext cx="23287673" cy="208745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59782" y="2647443"/>
            <a:ext cx="11422349" cy="1297471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07176" indent="0">
              <a:buNone/>
              <a:defRPr sz="4000" b="1"/>
            </a:lvl2pPr>
            <a:lvl3pPr marL="1814352" indent="0">
              <a:buNone/>
              <a:defRPr sz="3600" b="1"/>
            </a:lvl3pPr>
            <a:lvl4pPr marL="2721529" indent="0">
              <a:buNone/>
              <a:defRPr sz="3200" b="1"/>
            </a:lvl4pPr>
            <a:lvl5pPr marL="3628705" indent="0">
              <a:buNone/>
              <a:defRPr sz="3200" b="1"/>
            </a:lvl5pPr>
            <a:lvl6pPr marL="4535881" indent="0">
              <a:buNone/>
              <a:defRPr sz="3200" b="1"/>
            </a:lvl6pPr>
            <a:lvl7pPr marL="5443057" indent="0">
              <a:buNone/>
              <a:defRPr sz="3200" b="1"/>
            </a:lvl7pPr>
            <a:lvl8pPr marL="6350234" indent="0">
              <a:buNone/>
              <a:defRPr sz="3200" b="1"/>
            </a:lvl8pPr>
            <a:lvl9pPr marL="7257410" indent="0">
              <a:buNone/>
              <a:defRPr sz="32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859782" y="3944914"/>
            <a:ext cx="11422349" cy="580237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3668851" y="2647443"/>
            <a:ext cx="11478602" cy="1297471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07176" indent="0">
              <a:buNone/>
              <a:defRPr sz="4000" b="1"/>
            </a:lvl2pPr>
            <a:lvl3pPr marL="1814352" indent="0">
              <a:buNone/>
              <a:defRPr sz="3600" b="1"/>
            </a:lvl3pPr>
            <a:lvl4pPr marL="2721529" indent="0">
              <a:buNone/>
              <a:defRPr sz="3200" b="1"/>
            </a:lvl4pPr>
            <a:lvl5pPr marL="3628705" indent="0">
              <a:buNone/>
              <a:defRPr sz="3200" b="1"/>
            </a:lvl5pPr>
            <a:lvl6pPr marL="4535881" indent="0">
              <a:buNone/>
              <a:defRPr sz="3200" b="1"/>
            </a:lvl6pPr>
            <a:lvl7pPr marL="5443057" indent="0">
              <a:buNone/>
              <a:defRPr sz="3200" b="1"/>
            </a:lvl7pPr>
            <a:lvl8pPr marL="6350234" indent="0">
              <a:buNone/>
              <a:defRPr sz="3200" b="1"/>
            </a:lvl8pPr>
            <a:lvl9pPr marL="7257410" indent="0">
              <a:buNone/>
              <a:defRPr sz="32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3668851" y="3944914"/>
            <a:ext cx="11478602" cy="580237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0025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22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80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9781" y="719984"/>
            <a:ext cx="8708267" cy="251994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78602" y="1554966"/>
            <a:ext cx="13668851" cy="7674832"/>
          </a:xfrm>
        </p:spPr>
        <p:txBody>
          <a:bodyPr/>
          <a:lstStyle>
            <a:lvl1pPr>
              <a:defRPr sz="63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59781" y="3239929"/>
            <a:ext cx="8708267" cy="6002369"/>
          </a:xfrm>
        </p:spPr>
        <p:txBody>
          <a:bodyPr/>
          <a:lstStyle>
            <a:lvl1pPr marL="0" indent="0">
              <a:buNone/>
              <a:defRPr sz="3200"/>
            </a:lvl1pPr>
            <a:lvl2pPr marL="907176" indent="0">
              <a:buNone/>
              <a:defRPr sz="2800"/>
            </a:lvl2pPr>
            <a:lvl3pPr marL="1814352" indent="0">
              <a:buNone/>
              <a:defRPr sz="2400"/>
            </a:lvl3pPr>
            <a:lvl4pPr marL="2721529" indent="0">
              <a:buNone/>
              <a:defRPr sz="2000"/>
            </a:lvl4pPr>
            <a:lvl5pPr marL="3628705" indent="0">
              <a:buNone/>
              <a:defRPr sz="2000"/>
            </a:lvl5pPr>
            <a:lvl6pPr marL="4535881" indent="0">
              <a:buNone/>
              <a:defRPr sz="2000"/>
            </a:lvl6pPr>
            <a:lvl7pPr marL="5443057" indent="0">
              <a:buNone/>
              <a:defRPr sz="2000"/>
            </a:lvl7pPr>
            <a:lvl8pPr marL="6350234" indent="0">
              <a:buNone/>
              <a:defRPr sz="2000"/>
            </a:lvl8pPr>
            <a:lvl9pPr marL="7257410" indent="0">
              <a:buNone/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338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9781" y="719984"/>
            <a:ext cx="8708267" cy="251994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478602" y="1554966"/>
            <a:ext cx="13668851" cy="7674832"/>
          </a:xfrm>
        </p:spPr>
        <p:txBody>
          <a:bodyPr/>
          <a:lstStyle>
            <a:lvl1pPr marL="0" indent="0">
              <a:buNone/>
              <a:defRPr sz="6300"/>
            </a:lvl1pPr>
            <a:lvl2pPr marL="907176" indent="0">
              <a:buNone/>
              <a:defRPr sz="5600"/>
            </a:lvl2pPr>
            <a:lvl3pPr marL="1814352" indent="0">
              <a:buNone/>
              <a:defRPr sz="4800"/>
            </a:lvl3pPr>
            <a:lvl4pPr marL="2721529" indent="0">
              <a:buNone/>
              <a:defRPr sz="4000"/>
            </a:lvl4pPr>
            <a:lvl5pPr marL="3628705" indent="0">
              <a:buNone/>
              <a:defRPr sz="4000"/>
            </a:lvl5pPr>
            <a:lvl6pPr marL="4535881" indent="0">
              <a:buNone/>
              <a:defRPr sz="4000"/>
            </a:lvl6pPr>
            <a:lvl7pPr marL="5443057" indent="0">
              <a:buNone/>
              <a:defRPr sz="4000"/>
            </a:lvl7pPr>
            <a:lvl8pPr marL="6350234" indent="0">
              <a:buNone/>
              <a:defRPr sz="4000"/>
            </a:lvl8pPr>
            <a:lvl9pPr marL="7257410" indent="0">
              <a:buNone/>
              <a:defRPr sz="4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59781" y="3239929"/>
            <a:ext cx="8708267" cy="6002369"/>
          </a:xfrm>
        </p:spPr>
        <p:txBody>
          <a:bodyPr/>
          <a:lstStyle>
            <a:lvl1pPr marL="0" indent="0">
              <a:buNone/>
              <a:defRPr sz="3200"/>
            </a:lvl1pPr>
            <a:lvl2pPr marL="907176" indent="0">
              <a:buNone/>
              <a:defRPr sz="2800"/>
            </a:lvl2pPr>
            <a:lvl3pPr marL="1814352" indent="0">
              <a:buNone/>
              <a:defRPr sz="2400"/>
            </a:lvl3pPr>
            <a:lvl4pPr marL="2721529" indent="0">
              <a:buNone/>
              <a:defRPr sz="2000"/>
            </a:lvl4pPr>
            <a:lvl5pPr marL="3628705" indent="0">
              <a:buNone/>
              <a:defRPr sz="2000"/>
            </a:lvl5pPr>
            <a:lvl6pPr marL="4535881" indent="0">
              <a:buNone/>
              <a:defRPr sz="2000"/>
            </a:lvl6pPr>
            <a:lvl7pPr marL="5443057" indent="0">
              <a:buNone/>
              <a:defRPr sz="2000"/>
            </a:lvl7pPr>
            <a:lvl8pPr marL="6350234" indent="0">
              <a:buNone/>
              <a:defRPr sz="2000"/>
            </a:lvl8pPr>
            <a:lvl9pPr marL="7257410" indent="0">
              <a:buNone/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845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8092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9322018" y="574987"/>
            <a:ext cx="5821918" cy="91523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856264" y="574987"/>
            <a:ext cx="17128252" cy="91523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457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2201" y="2692442"/>
            <a:ext cx="23287673" cy="4492401"/>
          </a:xfrm>
        </p:spPr>
        <p:txBody>
          <a:bodyPr anchor="b"/>
          <a:lstStyle>
            <a:lvl1pPr>
              <a:defRPr sz="945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2201" y="7227343"/>
            <a:ext cx="23287673" cy="2362447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1pPr>
            <a:lvl2pPr marL="72009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4018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6027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72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81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0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60085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6264" y="2874937"/>
            <a:ext cx="11475085" cy="68523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68851" y="2874937"/>
            <a:ext cx="11475085" cy="68523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0" y="574988"/>
            <a:ext cx="23287673" cy="208745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9782" y="2647443"/>
            <a:ext cx="11422349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20090" indent="0">
              <a:buNone/>
              <a:defRPr sz="3150" b="1"/>
            </a:lvl2pPr>
            <a:lvl3pPr marL="1440180" indent="0">
              <a:buNone/>
              <a:defRPr sz="2835" b="1"/>
            </a:lvl3pPr>
            <a:lvl4pPr marL="2160270" indent="0">
              <a:buNone/>
              <a:defRPr sz="2520" b="1"/>
            </a:lvl4pPr>
            <a:lvl5pPr marL="2879725" indent="0">
              <a:buNone/>
              <a:defRPr sz="2520" b="1"/>
            </a:lvl5pPr>
            <a:lvl6pPr marL="3599815" indent="0">
              <a:buNone/>
              <a:defRPr sz="2520" b="1"/>
            </a:lvl6pPr>
            <a:lvl7pPr marL="4319905" indent="0">
              <a:buNone/>
              <a:defRPr sz="2520" b="1"/>
            </a:lvl7pPr>
            <a:lvl8pPr marL="5039995" indent="0">
              <a:buNone/>
              <a:defRPr sz="2520" b="1"/>
            </a:lvl8pPr>
            <a:lvl9pPr marL="5760085" indent="0">
              <a:buNone/>
              <a:defRPr sz="252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9782" y="3944914"/>
            <a:ext cx="11422349" cy="58023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68851" y="2647443"/>
            <a:ext cx="11478602" cy="1297471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20090" indent="0">
              <a:buNone/>
              <a:defRPr sz="3150" b="1"/>
            </a:lvl2pPr>
            <a:lvl3pPr marL="1440180" indent="0">
              <a:buNone/>
              <a:defRPr sz="2835" b="1"/>
            </a:lvl3pPr>
            <a:lvl4pPr marL="2160270" indent="0">
              <a:buNone/>
              <a:defRPr sz="2520" b="1"/>
            </a:lvl4pPr>
            <a:lvl5pPr marL="2879725" indent="0">
              <a:buNone/>
              <a:defRPr sz="2520" b="1"/>
            </a:lvl5pPr>
            <a:lvl6pPr marL="3599815" indent="0">
              <a:buNone/>
              <a:defRPr sz="2520" b="1"/>
            </a:lvl6pPr>
            <a:lvl7pPr marL="4319905" indent="0">
              <a:buNone/>
              <a:defRPr sz="2520" b="1"/>
            </a:lvl7pPr>
            <a:lvl8pPr marL="5039995" indent="0">
              <a:buNone/>
              <a:defRPr sz="2520" b="1"/>
            </a:lvl8pPr>
            <a:lvl9pPr marL="5760085" indent="0">
              <a:buNone/>
              <a:defRPr sz="252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668851" y="3944914"/>
            <a:ext cx="11478602" cy="58023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719984"/>
            <a:ext cx="8708267" cy="2519945"/>
          </a:xfrm>
        </p:spPr>
        <p:txBody>
          <a:bodyPr anchor="b"/>
          <a:lstStyle>
            <a:lvl1pPr>
              <a:defRPr sz="504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8602" y="1554966"/>
            <a:ext cx="13668851" cy="7674832"/>
          </a:xfrm>
        </p:spPr>
        <p:txBody>
          <a:bodyPr/>
          <a:lstStyle>
            <a:lvl1pPr>
              <a:defRPr sz="5040"/>
            </a:lvl1pPr>
            <a:lvl2pPr>
              <a:defRPr sz="4410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3239929"/>
            <a:ext cx="8708267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20090" indent="0">
              <a:buNone/>
              <a:defRPr sz="2205"/>
            </a:lvl2pPr>
            <a:lvl3pPr marL="1440180" indent="0">
              <a:buNone/>
              <a:defRPr sz="1890"/>
            </a:lvl3pPr>
            <a:lvl4pPr marL="2160270" indent="0">
              <a:buNone/>
              <a:defRPr sz="1575"/>
            </a:lvl4pPr>
            <a:lvl5pPr marL="2879725" indent="0">
              <a:buNone/>
              <a:defRPr sz="1575"/>
            </a:lvl5pPr>
            <a:lvl6pPr marL="3599815" indent="0">
              <a:buNone/>
              <a:defRPr sz="1575"/>
            </a:lvl6pPr>
            <a:lvl7pPr marL="4319905" indent="0">
              <a:buNone/>
              <a:defRPr sz="1575"/>
            </a:lvl7pPr>
            <a:lvl8pPr marL="5039995" indent="0">
              <a:buNone/>
              <a:defRPr sz="1575"/>
            </a:lvl8pPr>
            <a:lvl9pPr marL="5760085" indent="0">
              <a:buNone/>
              <a:defRPr sz="15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781" y="719984"/>
            <a:ext cx="8708267" cy="2519945"/>
          </a:xfrm>
        </p:spPr>
        <p:txBody>
          <a:bodyPr anchor="b"/>
          <a:lstStyle>
            <a:lvl1pPr>
              <a:defRPr sz="504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78602" y="1554966"/>
            <a:ext cx="13668851" cy="7674832"/>
          </a:xfrm>
        </p:spPr>
        <p:txBody>
          <a:bodyPr anchor="t"/>
          <a:lstStyle>
            <a:lvl1pPr marL="0" indent="0">
              <a:buNone/>
              <a:defRPr sz="5040"/>
            </a:lvl1pPr>
            <a:lvl2pPr marL="720090" indent="0">
              <a:buNone/>
              <a:defRPr sz="4410"/>
            </a:lvl2pPr>
            <a:lvl3pPr marL="1440180" indent="0">
              <a:buNone/>
              <a:defRPr sz="3780"/>
            </a:lvl3pPr>
            <a:lvl4pPr marL="2160270" indent="0">
              <a:buNone/>
              <a:defRPr sz="3150"/>
            </a:lvl4pPr>
            <a:lvl5pPr marL="2879725" indent="0">
              <a:buNone/>
              <a:defRPr sz="3150"/>
            </a:lvl5pPr>
            <a:lvl6pPr marL="3599815" indent="0">
              <a:buNone/>
              <a:defRPr sz="3150"/>
            </a:lvl6pPr>
            <a:lvl7pPr marL="4319905" indent="0">
              <a:buNone/>
              <a:defRPr sz="3150"/>
            </a:lvl7pPr>
            <a:lvl8pPr marL="5039995" indent="0">
              <a:buNone/>
              <a:defRPr sz="3150"/>
            </a:lvl8pPr>
            <a:lvl9pPr marL="5760085" indent="0">
              <a:buNone/>
              <a:defRPr sz="315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781" y="3239929"/>
            <a:ext cx="8708267" cy="6002369"/>
          </a:xfrm>
        </p:spPr>
        <p:txBody>
          <a:bodyPr/>
          <a:lstStyle>
            <a:lvl1pPr marL="0" indent="0">
              <a:buNone/>
              <a:defRPr sz="2520"/>
            </a:lvl1pPr>
            <a:lvl2pPr marL="720090" indent="0">
              <a:buNone/>
              <a:defRPr sz="2205"/>
            </a:lvl2pPr>
            <a:lvl3pPr marL="1440180" indent="0">
              <a:buNone/>
              <a:defRPr sz="1890"/>
            </a:lvl3pPr>
            <a:lvl4pPr marL="2160270" indent="0">
              <a:buNone/>
              <a:defRPr sz="1575"/>
            </a:lvl4pPr>
            <a:lvl5pPr marL="2879725" indent="0">
              <a:buNone/>
              <a:defRPr sz="1575"/>
            </a:lvl5pPr>
            <a:lvl6pPr marL="3599815" indent="0">
              <a:buNone/>
              <a:defRPr sz="1575"/>
            </a:lvl6pPr>
            <a:lvl7pPr marL="4319905" indent="0">
              <a:buNone/>
              <a:defRPr sz="1575"/>
            </a:lvl7pPr>
            <a:lvl8pPr marL="5039995" indent="0">
              <a:buNone/>
              <a:defRPr sz="1575"/>
            </a:lvl8pPr>
            <a:lvl9pPr marL="5760085" indent="0">
              <a:buNone/>
              <a:defRPr sz="15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6264" y="574988"/>
            <a:ext cx="23287673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6264" y="2874937"/>
            <a:ext cx="23287673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56264" y="10009781"/>
            <a:ext cx="6075045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943816" y="10009781"/>
            <a:ext cx="911256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68891" y="10009781"/>
            <a:ext cx="6075045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439545" rtl="0" eaLnBrk="1" latinLnBrk="0" hangingPunct="1">
        <a:lnSpc>
          <a:spcPct val="90000"/>
        </a:lnSpc>
        <a:spcBef>
          <a:spcPct val="0"/>
        </a:spcBef>
        <a:buNone/>
        <a:defRPr sz="69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45" indent="-360045" algn="l" defTabSz="1439545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10" kern="1200">
          <a:solidFill>
            <a:schemeClr val="tx1"/>
          </a:solidFill>
          <a:latin typeface="+mn-lt"/>
          <a:ea typeface="+mn-ea"/>
          <a:cs typeface="+mn-cs"/>
        </a:defRPr>
      </a:lvl1pPr>
      <a:lvl2pPr marL="1080135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800225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68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77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86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5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40004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20130" indent="-360045" algn="l" defTabSz="1439545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60270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725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815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05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5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60085" algn="l" defTabSz="1439545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856264" y="574988"/>
            <a:ext cx="23287673" cy="2087455"/>
          </a:xfrm>
          <a:prstGeom prst="rect">
            <a:avLst/>
          </a:prstGeom>
        </p:spPr>
        <p:txBody>
          <a:bodyPr vert="horz" lIns="181435" tIns="90718" rIns="181435" bIns="90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856264" y="2874937"/>
            <a:ext cx="23287673" cy="6852350"/>
          </a:xfrm>
          <a:prstGeom prst="rect">
            <a:avLst/>
          </a:prstGeom>
        </p:spPr>
        <p:txBody>
          <a:bodyPr vert="horz" lIns="181435" tIns="90718" rIns="181435" bIns="907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856264" y="10009781"/>
            <a:ext cx="6075045" cy="574987"/>
          </a:xfrm>
          <a:prstGeom prst="rect">
            <a:avLst/>
          </a:prstGeom>
        </p:spPr>
        <p:txBody>
          <a:bodyPr vert="horz" lIns="181435" tIns="90718" rIns="181435" bIns="9071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6F9A1-0B6F-884C-8202-F943F8422A89}" type="datetimeFigureOut">
              <a:rPr kumimoji="1" lang="zh-CN" altLang="en-US" smtClean="0"/>
              <a:t>2018/10/18 Thursday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943816" y="10009781"/>
            <a:ext cx="9112568" cy="574987"/>
          </a:xfrm>
          <a:prstGeom prst="rect">
            <a:avLst/>
          </a:prstGeom>
        </p:spPr>
        <p:txBody>
          <a:bodyPr vert="horz" lIns="181435" tIns="90718" rIns="181435" bIns="9071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9068891" y="10009781"/>
            <a:ext cx="6075045" cy="574987"/>
          </a:xfrm>
          <a:prstGeom prst="rect">
            <a:avLst/>
          </a:prstGeom>
        </p:spPr>
        <p:txBody>
          <a:bodyPr vert="horz" lIns="181435" tIns="90718" rIns="181435" bIns="9071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EBA47-9A03-C947-9C19-957C4EC467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748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14352" rtl="0" eaLnBrk="1" latinLnBrk="0" hangingPunct="1">
        <a:lnSpc>
          <a:spcPct val="90000"/>
        </a:lnSpc>
        <a:spcBef>
          <a:spcPct val="0"/>
        </a:spcBef>
        <a:buNone/>
        <a:defRPr sz="8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3588" indent="-453588" algn="l" defTabSz="1814352" rtl="0" eaLnBrk="1" latinLnBrk="0" hangingPunct="1">
        <a:lnSpc>
          <a:spcPct val="90000"/>
        </a:lnSpc>
        <a:spcBef>
          <a:spcPts val="1984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60764" indent="-453588" algn="l" defTabSz="1814352" rtl="0" eaLnBrk="1" latinLnBrk="0" hangingPunct="1">
        <a:lnSpc>
          <a:spcPct val="90000"/>
        </a:lnSpc>
        <a:spcBef>
          <a:spcPts val="992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67941" indent="-453588" algn="l" defTabSz="1814352" rtl="0" eaLnBrk="1" latinLnBrk="0" hangingPunct="1">
        <a:lnSpc>
          <a:spcPct val="90000"/>
        </a:lnSpc>
        <a:spcBef>
          <a:spcPts val="992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175117" indent="-453588" algn="l" defTabSz="1814352" rtl="0" eaLnBrk="1" latinLnBrk="0" hangingPunct="1">
        <a:lnSpc>
          <a:spcPct val="90000"/>
        </a:lnSpc>
        <a:spcBef>
          <a:spcPts val="992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082293" indent="-453588" algn="l" defTabSz="1814352" rtl="0" eaLnBrk="1" latinLnBrk="0" hangingPunct="1">
        <a:lnSpc>
          <a:spcPct val="90000"/>
        </a:lnSpc>
        <a:spcBef>
          <a:spcPts val="992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989469" indent="-453588" algn="l" defTabSz="1814352" rtl="0" eaLnBrk="1" latinLnBrk="0" hangingPunct="1">
        <a:lnSpc>
          <a:spcPct val="90000"/>
        </a:lnSpc>
        <a:spcBef>
          <a:spcPts val="992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896646" indent="-453588" algn="l" defTabSz="1814352" rtl="0" eaLnBrk="1" latinLnBrk="0" hangingPunct="1">
        <a:lnSpc>
          <a:spcPct val="90000"/>
        </a:lnSpc>
        <a:spcBef>
          <a:spcPts val="992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03822" indent="-453588" algn="l" defTabSz="1814352" rtl="0" eaLnBrk="1" latinLnBrk="0" hangingPunct="1">
        <a:lnSpc>
          <a:spcPct val="90000"/>
        </a:lnSpc>
        <a:spcBef>
          <a:spcPts val="992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10998" indent="-453588" algn="l" defTabSz="1814352" rtl="0" eaLnBrk="1" latinLnBrk="0" hangingPunct="1">
        <a:lnSpc>
          <a:spcPct val="90000"/>
        </a:lnSpc>
        <a:spcBef>
          <a:spcPts val="992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1435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07176" algn="l" defTabSz="181435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14352" algn="l" defTabSz="181435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21529" algn="l" defTabSz="181435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28705" algn="l" defTabSz="181435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35881" algn="l" defTabSz="181435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43057" algn="l" defTabSz="181435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50234" algn="l" defTabSz="181435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257410" algn="l" defTabSz="1814352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3.gi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hyperlink" Target="https://www.youtube.com/watch?v=oQf6ivOgoM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gif"/><Relationship Id="rId5" Type="http://schemas.openxmlformats.org/officeDocument/2006/relationships/image" Target="../media/image59.png"/><Relationship Id="rId4" Type="http://schemas.openxmlformats.org/officeDocument/2006/relationships/image" Target="../media/image58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258503" y="14232194"/>
            <a:ext cx="184731" cy="1741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C8026A-A760-AF46-9FE9-1929EEE8B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" y="0"/>
            <a:ext cx="26999408" cy="107997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54DF97-D7BD-FC42-9015-6F1EEE1B62E3}"/>
              </a:ext>
            </a:extLst>
          </p:cNvPr>
          <p:cNvSpPr txBox="1"/>
          <p:nvPr/>
        </p:nvSpPr>
        <p:spPr>
          <a:xfrm>
            <a:off x="1531947" y="2167953"/>
            <a:ext cx="14595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浅谈交互动画设计</a:t>
            </a:r>
            <a:endParaRPr kumimoji="1" lang="zh-CN" altLang="en-US" sz="9600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32F354-6E8B-F944-8CB0-D056D783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064" y="8860221"/>
            <a:ext cx="2149783" cy="106786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88064" y="4269241"/>
            <a:ext cx="3951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err="1" smtClean="0">
                <a:solidFill>
                  <a:schemeClr val="bg1"/>
                </a:solidFill>
              </a:rPr>
              <a:t>bilibiliou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80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22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6" name="object 37"/>
          <p:cNvSpPr txBox="1"/>
          <p:nvPr/>
        </p:nvSpPr>
        <p:spPr>
          <a:xfrm>
            <a:off x="7687156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err="1" smtClean="0"/>
              <a:t>Css</a:t>
            </a:r>
            <a:r>
              <a:rPr lang="en-US" altLang="zh-CN" dirty="0" smtClean="0"/>
              <a:t> Animation</a:t>
            </a:r>
            <a:r>
              <a:rPr lang="zh-CN" altLang="en-US" dirty="0" smtClean="0"/>
              <a:t>， 弹性缓动函数公式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291" y="1089163"/>
            <a:ext cx="12106551" cy="25525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91" y="3054010"/>
            <a:ext cx="5981700" cy="723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156" y="4183188"/>
            <a:ext cx="18381063" cy="18561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87156" y="3320892"/>
            <a:ext cx="3369833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Sass </a:t>
            </a:r>
            <a:r>
              <a:rPr lang="zh-CN" altLang="en-US" dirty="0" smtClean="0"/>
              <a:t>里面使用：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156" y="7644777"/>
            <a:ext cx="7918468" cy="20217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87156" y="6646522"/>
            <a:ext cx="7253909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Sass </a:t>
            </a:r>
            <a:r>
              <a:rPr lang="zh-CN" altLang="en-US" dirty="0" smtClean="0"/>
              <a:t>里面使用补间动画计算公式：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1566" y="7644777"/>
            <a:ext cx="8291709" cy="264823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5991566" y="6776357"/>
            <a:ext cx="2476960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两者结合：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01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片 11" descr="图片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22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6" name="object 37"/>
          <p:cNvSpPr txBox="1"/>
          <p:nvPr/>
        </p:nvSpPr>
        <p:spPr>
          <a:xfrm>
            <a:off x="7295270" y="541952"/>
            <a:ext cx="1438551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err="1" smtClean="0"/>
              <a:t>Css</a:t>
            </a:r>
            <a:r>
              <a:rPr lang="en-US" altLang="zh-CN" dirty="0" smtClean="0"/>
              <a:t> Animation</a:t>
            </a:r>
            <a:r>
              <a:rPr lang="zh-CN" altLang="en-US" dirty="0" smtClean="0"/>
              <a:t>， 二维贝塞尔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公式计算</a:t>
            </a:r>
            <a:endParaRPr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18773" y="1111815"/>
            <a:ext cx="7393332" cy="9748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1074" y="9682891"/>
            <a:ext cx="10251524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9872A2"/>
                </a:solidFill>
                <a:latin typeface="Consolas" panose="020B0609020204030204" pitchFamily="49" charset="0"/>
              </a:rPr>
              <a:t>cubic-</a:t>
            </a:r>
            <a:r>
              <a:rPr lang="en-US" altLang="zh-CN" dirty="0" err="1">
                <a:solidFill>
                  <a:srgbClr val="9872A2"/>
                </a:solidFill>
                <a:latin typeface="Consolas" panose="020B0609020204030204" pitchFamily="49" charset="0"/>
              </a:rPr>
              <a:t>bezier</a:t>
            </a:r>
            <a:r>
              <a:rPr lang="en-US" altLang="zh-CN" dirty="0">
                <a:solidFill>
                  <a:srgbClr val="C5C8C6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6089B4"/>
                </a:solidFill>
                <a:latin typeface="Consolas" panose="020B0609020204030204" pitchFamily="49" charset="0"/>
              </a:rPr>
              <a:t>0.350</a:t>
            </a:r>
            <a:r>
              <a:rPr lang="en-US" altLang="zh-CN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6089B4"/>
                </a:solidFill>
                <a:latin typeface="Consolas" panose="020B0609020204030204" pitchFamily="49" charset="0"/>
              </a:rPr>
              <a:t>1.650</a:t>
            </a:r>
            <a:r>
              <a:rPr lang="en-US" altLang="zh-CN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6089B4"/>
                </a:solidFill>
                <a:latin typeface="Consolas" panose="020B0609020204030204" pitchFamily="49" charset="0"/>
              </a:rPr>
              <a:t>0.110</a:t>
            </a:r>
            <a:r>
              <a:rPr lang="en-US" altLang="zh-CN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6089B4"/>
                </a:solidFill>
                <a:latin typeface="Consolas" panose="020B0609020204030204" pitchFamily="49" charset="0"/>
              </a:rPr>
              <a:t>0.895</a:t>
            </a:r>
            <a:r>
              <a:rPr lang="en-US" altLang="zh-CN" dirty="0">
                <a:solidFill>
                  <a:srgbClr val="C5C8C6"/>
                </a:solidFill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148" y="2567100"/>
            <a:ext cx="5016857" cy="53774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2049" y="8511155"/>
            <a:ext cx="6800850" cy="9620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237" y="2407078"/>
            <a:ext cx="5505549" cy="553746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2374237" y="8534946"/>
            <a:ext cx="6831850" cy="119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872A2"/>
                </a:solidFill>
                <a:latin typeface="Consolas" panose="020B0609020204030204" pitchFamily="49" charset="0"/>
              </a:rPr>
              <a:t>cubic-</a:t>
            </a:r>
            <a:r>
              <a:rPr lang="en-US" altLang="zh-CN" dirty="0" err="1">
                <a:solidFill>
                  <a:srgbClr val="9872A2"/>
                </a:solidFill>
                <a:latin typeface="Consolas" panose="020B0609020204030204" pitchFamily="49" charset="0"/>
              </a:rPr>
              <a:t>bezier</a:t>
            </a:r>
            <a:r>
              <a:rPr lang="en-US" altLang="zh-CN" dirty="0">
                <a:solidFill>
                  <a:srgbClr val="C5C8C6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6089B4"/>
                </a:solidFill>
                <a:latin typeface="Consolas" panose="020B0609020204030204" pitchFamily="49" charset="0"/>
              </a:rPr>
              <a:t>0.350</a:t>
            </a:r>
            <a:r>
              <a:rPr lang="en-US" altLang="zh-CN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6089B4"/>
                </a:solidFill>
                <a:latin typeface="Consolas" panose="020B0609020204030204" pitchFamily="49" charset="0"/>
              </a:rPr>
              <a:t>1.650</a:t>
            </a:r>
            <a:r>
              <a:rPr lang="en-US" altLang="zh-CN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6089B4"/>
                </a:solidFill>
                <a:latin typeface="Consolas" panose="020B0609020204030204" pitchFamily="49" charset="0"/>
              </a:rPr>
              <a:t>0.110</a:t>
            </a:r>
            <a:r>
              <a:rPr lang="en-US" altLang="zh-CN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dirty="0">
                <a:solidFill>
                  <a:srgbClr val="6089B4"/>
                </a:solidFill>
                <a:latin typeface="Consolas" panose="020B0609020204030204" pitchFamily="49" charset="0"/>
              </a:rPr>
              <a:t>0.895</a:t>
            </a:r>
            <a:r>
              <a:rPr lang="en-US" altLang="zh-CN" dirty="0">
                <a:solidFill>
                  <a:srgbClr val="C5C8C6"/>
                </a:solidFill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1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8938596" y="4419621"/>
            <a:ext cx="10611529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smtClean="0"/>
              <a:t>S</a:t>
            </a:r>
            <a:r>
              <a:rPr lang="en-US" altLang="zh-CN" dirty="0" smtClean="0"/>
              <a:t>VG</a:t>
            </a:r>
            <a:r>
              <a:rPr lang="en-US" dirty="0" smtClean="0"/>
              <a:t> </a:t>
            </a:r>
            <a:r>
              <a:rPr lang="zh-CN" altLang="en-US" dirty="0" smtClean="0"/>
              <a:t>粘性动画</a:t>
            </a:r>
            <a:endParaRPr dirty="0"/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文本框 7"/>
          <p:cNvSpPr txBox="1"/>
          <p:nvPr/>
        </p:nvSpPr>
        <p:spPr>
          <a:xfrm>
            <a:off x="7472831" y="6143139"/>
            <a:ext cx="92396" cy="6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</p:txBody>
      </p:sp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009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7811924" y="4419621"/>
            <a:ext cx="10611529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间补动画的计算</a:t>
            </a:r>
            <a:endParaRPr dirty="0"/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文本框 7"/>
          <p:cNvSpPr txBox="1"/>
          <p:nvPr/>
        </p:nvSpPr>
        <p:spPr>
          <a:xfrm>
            <a:off x="7472831" y="6143139"/>
            <a:ext cx="92396" cy="6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</p:txBody>
      </p:sp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" name="object 37"/>
          <p:cNvSpPr txBox="1"/>
          <p:nvPr/>
        </p:nvSpPr>
        <p:spPr>
          <a:xfrm>
            <a:off x="7687156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SVG Animation</a:t>
            </a:r>
            <a:r>
              <a:rPr lang="zh-CN" altLang="en-US" dirty="0" smtClean="0"/>
              <a:t>， 粘性动画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298" y="2142331"/>
            <a:ext cx="7261065" cy="74491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5283" y="3580283"/>
            <a:ext cx="9204564" cy="52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5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7811924" y="4419621"/>
            <a:ext cx="10611529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间补动画的计算</a:t>
            </a:r>
            <a:endParaRPr dirty="0"/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文本框 7"/>
          <p:cNvSpPr txBox="1"/>
          <p:nvPr/>
        </p:nvSpPr>
        <p:spPr>
          <a:xfrm>
            <a:off x="7472831" y="6143139"/>
            <a:ext cx="92396" cy="6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</p:txBody>
      </p:sp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" name="object 37"/>
          <p:cNvSpPr txBox="1"/>
          <p:nvPr/>
        </p:nvSpPr>
        <p:spPr>
          <a:xfrm>
            <a:off x="7687156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SVG Animation</a:t>
            </a:r>
            <a:r>
              <a:rPr lang="zh-CN" altLang="en-US" dirty="0" smtClean="0"/>
              <a:t>， 粘性的秘诀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8" y="3040850"/>
            <a:ext cx="14489421" cy="57765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0193" y="1554866"/>
            <a:ext cx="9757962" cy="29719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7058" y="6463996"/>
            <a:ext cx="10004980" cy="32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7811924" y="4419621"/>
            <a:ext cx="10611529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间补动画的计算</a:t>
            </a:r>
            <a:endParaRPr dirty="0"/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文本框 7"/>
          <p:cNvSpPr txBox="1"/>
          <p:nvPr/>
        </p:nvSpPr>
        <p:spPr>
          <a:xfrm>
            <a:off x="8336841" y="6143139"/>
            <a:ext cx="92396" cy="6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</p:txBody>
      </p:sp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" name="object 37"/>
          <p:cNvSpPr txBox="1"/>
          <p:nvPr/>
        </p:nvSpPr>
        <p:spPr>
          <a:xfrm>
            <a:off x="7687156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SVG Animation</a:t>
            </a:r>
            <a:r>
              <a:rPr lang="zh-CN" altLang="en-US" dirty="0" smtClean="0"/>
              <a:t>， 粘性的秘诀</a:t>
            </a:r>
            <a:endParaRPr dirty="0"/>
          </a:p>
        </p:txBody>
      </p:sp>
      <p:sp>
        <p:nvSpPr>
          <p:cNvPr id="15" name="目前中文自然语言处理领域识别率市场第一…"/>
          <p:cNvSpPr txBox="1"/>
          <p:nvPr/>
        </p:nvSpPr>
        <p:spPr>
          <a:xfrm>
            <a:off x="2637815" y="2115433"/>
            <a:ext cx="20630399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742950" indent="-742950" defTabSz="1828163">
              <a:buSzPct val="100000"/>
              <a:buAutoNum type="arabicPeriod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smtClean="0"/>
              <a:t>SVG </a:t>
            </a:r>
            <a:r>
              <a:rPr lang="zh-CN" altLang="en-US" dirty="0" smtClean="0"/>
              <a:t>的滤镜类比了</a:t>
            </a:r>
            <a:r>
              <a:rPr lang="en-US" altLang="zh-CN" dirty="0" smtClean="0"/>
              <a:t>PS</a:t>
            </a:r>
            <a:r>
              <a:rPr lang="zh-CN" altLang="en-US" dirty="0" smtClean="0"/>
              <a:t>的思想，属性 </a:t>
            </a:r>
            <a:r>
              <a:rPr lang="en-US" altLang="zh-CN" dirty="0" smtClean="0"/>
              <a:t>in </a:t>
            </a:r>
            <a:r>
              <a:rPr lang="zh-CN" altLang="en-US" dirty="0" smtClean="0"/>
              <a:t>将数据输入，</a:t>
            </a:r>
            <a:r>
              <a:rPr lang="en-US" altLang="zh-CN" dirty="0" smtClean="0"/>
              <a:t>result </a:t>
            </a:r>
            <a:r>
              <a:rPr lang="zh-CN" altLang="en-US" dirty="0" smtClean="0"/>
              <a:t>将结果输出</a:t>
            </a:r>
            <a:endParaRPr lang="en-US" altLang="zh-CN" dirty="0" smtClean="0"/>
          </a:p>
          <a:p>
            <a:pPr marL="742950" indent="-742950" defTabSz="1828163">
              <a:buSzPct val="100000"/>
              <a:buAutoNum type="arabicPeriod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4000" dirty="0" err="1" smtClean="0">
                <a:sym typeface="微软雅黑"/>
              </a:rPr>
              <a:t>feGaussianBlur</a:t>
            </a:r>
            <a:r>
              <a:rPr lang="en-US" altLang="zh-CN" sz="4000" dirty="0" smtClean="0">
                <a:sym typeface="微软雅黑"/>
              </a:rPr>
              <a:t> </a:t>
            </a:r>
            <a:r>
              <a:rPr lang="zh-CN" altLang="en-US" sz="4000" dirty="0" smtClean="0">
                <a:sym typeface="微软雅黑"/>
              </a:rPr>
              <a:t>高斯模糊，将原来图层</a:t>
            </a:r>
            <a:r>
              <a:rPr lang="en-US" altLang="zh-CN" sz="4000" dirty="0" smtClean="0">
                <a:sym typeface="微软雅黑"/>
              </a:rPr>
              <a:t>(in=</a:t>
            </a:r>
            <a:r>
              <a:rPr lang="en-US" altLang="zh-CN" sz="4000" dirty="0" err="1" smtClean="0">
                <a:sym typeface="微软雅黑"/>
              </a:rPr>
              <a:t>SourceGraphic</a:t>
            </a:r>
            <a:r>
              <a:rPr lang="en-US" altLang="zh-CN" sz="4000" dirty="0" smtClean="0">
                <a:sym typeface="微软雅黑"/>
              </a:rPr>
              <a:t>)</a:t>
            </a:r>
            <a:r>
              <a:rPr lang="zh-CN" altLang="en-US" sz="4000" dirty="0" smtClean="0">
                <a:sym typeface="微软雅黑"/>
              </a:rPr>
              <a:t>的图像数据模糊了</a:t>
            </a:r>
            <a:r>
              <a:rPr lang="en-US" altLang="zh-CN" sz="4000" dirty="0" smtClean="0">
                <a:sym typeface="微软雅黑"/>
              </a:rPr>
              <a:t>10</a:t>
            </a:r>
            <a:r>
              <a:rPr lang="zh-CN" altLang="en-US" sz="4000" dirty="0" smtClean="0">
                <a:sym typeface="微软雅黑"/>
              </a:rPr>
              <a:t>个单位（</a:t>
            </a:r>
            <a:r>
              <a:rPr lang="en-US" altLang="zh-CN" sz="4000" dirty="0" err="1">
                <a:sym typeface="微软雅黑"/>
              </a:rPr>
              <a:t>stdDeviation</a:t>
            </a:r>
            <a:r>
              <a:rPr lang="en-US" altLang="zh-CN" sz="4000" dirty="0" smtClean="0">
                <a:sym typeface="微软雅黑"/>
              </a:rPr>
              <a:t>=“10”</a:t>
            </a:r>
            <a:r>
              <a:rPr lang="zh-CN" altLang="en-US" sz="4000" dirty="0" smtClean="0">
                <a:sym typeface="微软雅黑"/>
              </a:rPr>
              <a:t>）并输出图层 </a:t>
            </a:r>
            <a:r>
              <a:rPr lang="en-US" altLang="zh-CN" sz="4000" dirty="0" smtClean="0">
                <a:sym typeface="微软雅黑"/>
              </a:rPr>
              <a:t>(result=step1)</a:t>
            </a:r>
          </a:p>
          <a:p>
            <a:pPr marL="742950" indent="-742950" defTabSz="1828163">
              <a:buSzPct val="100000"/>
              <a:buAutoNum type="arabicPeriod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4000" dirty="0" err="1">
                <a:sym typeface="微软雅黑"/>
              </a:rPr>
              <a:t>feColorMatrix</a:t>
            </a:r>
            <a:r>
              <a:rPr lang="en-US" altLang="zh-CN" sz="4000" dirty="0">
                <a:sym typeface="微软雅黑"/>
              </a:rPr>
              <a:t> </a:t>
            </a:r>
            <a:r>
              <a:rPr lang="zh-CN" altLang="en-US" sz="4000" dirty="0">
                <a:sym typeface="微软雅黑"/>
              </a:rPr>
              <a:t> </a:t>
            </a:r>
            <a:r>
              <a:rPr lang="zh-CN" altLang="en-US" sz="4000" dirty="0" smtClean="0">
                <a:sym typeface="微软雅黑"/>
              </a:rPr>
              <a:t>将</a:t>
            </a:r>
            <a:r>
              <a:rPr lang="en-US" altLang="zh-CN" sz="4000" dirty="0" smtClean="0">
                <a:sym typeface="微软雅黑"/>
              </a:rPr>
              <a:t>step1 </a:t>
            </a:r>
            <a:r>
              <a:rPr lang="zh-CN" altLang="en-US" sz="4000" dirty="0" smtClean="0">
                <a:sym typeface="微软雅黑"/>
              </a:rPr>
              <a:t>输入后调整整体对比度，使图层回归清晰 输出 </a:t>
            </a:r>
            <a:r>
              <a:rPr lang="en-US" altLang="zh-CN" sz="4000" dirty="0" smtClean="0">
                <a:sym typeface="微软雅黑"/>
              </a:rPr>
              <a:t>step2</a:t>
            </a:r>
          </a:p>
          <a:p>
            <a:pPr marL="742950" indent="-742950" defTabSz="1828163">
              <a:buSzPct val="100000"/>
              <a:buAutoNum type="arabicPeriod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4000" dirty="0" err="1" smtClean="0">
                <a:sym typeface="微软雅黑"/>
              </a:rPr>
              <a:t>feComposite</a:t>
            </a:r>
            <a:r>
              <a:rPr lang="en-US" altLang="zh-CN" sz="4000" dirty="0" smtClean="0">
                <a:sym typeface="微软雅黑"/>
              </a:rPr>
              <a:t> </a:t>
            </a:r>
            <a:r>
              <a:rPr lang="zh-CN" altLang="en-US" sz="4000" dirty="0" smtClean="0">
                <a:sym typeface="微软雅黑"/>
              </a:rPr>
              <a:t>将原来</a:t>
            </a:r>
            <a:r>
              <a:rPr lang="zh-CN" altLang="en-US" sz="4000" dirty="0">
                <a:sym typeface="微软雅黑"/>
              </a:rPr>
              <a:t>图层上的图标、文字</a:t>
            </a:r>
            <a:r>
              <a:rPr lang="zh-CN" altLang="en-US" sz="4000" dirty="0" smtClean="0">
                <a:sym typeface="微软雅黑"/>
              </a:rPr>
              <a:t>等信息和模糊层进行合并，输出最后结果</a:t>
            </a:r>
            <a:endParaRPr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30" y="5957829"/>
            <a:ext cx="6039432" cy="31052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012" y="5747822"/>
            <a:ext cx="5705402" cy="32896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6572" y="5747822"/>
            <a:ext cx="6011958" cy="3279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97210" y="8810841"/>
            <a:ext cx="1208536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step1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064754" y="8785140"/>
            <a:ext cx="1208536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step2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419210" y="8806737"/>
            <a:ext cx="2018501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最终结果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4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066879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SVG Animation</a:t>
            </a:r>
            <a:r>
              <a:rPr lang="zh-CN" altLang="en-US" dirty="0" smtClean="0"/>
              <a:t>，简单的时间控制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3550400" y="2793189"/>
            <a:ext cx="10250563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这里我们简单的使用</a:t>
            </a:r>
            <a:r>
              <a:rPr lang="en-US" altLang="zh-CN" dirty="0" smtClean="0"/>
              <a:t>Promise </a:t>
            </a:r>
            <a:r>
              <a:rPr lang="zh-CN" altLang="en-US" dirty="0" smtClean="0"/>
              <a:t>方法，模拟</a:t>
            </a:r>
            <a:r>
              <a:rPr lang="en-US" altLang="zh-CN" dirty="0" smtClean="0"/>
              <a:t>Sleep 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r>
              <a:rPr lang="zh-CN" altLang="en-US" dirty="0" smtClean="0"/>
              <a:t>对动画进行简单的时间控制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650" y="5862854"/>
            <a:ext cx="8830675" cy="38266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9889" y="1453242"/>
            <a:ext cx="4731618" cy="90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993442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SVG Animation</a:t>
            </a:r>
            <a:r>
              <a:rPr lang="zh-CN" altLang="en-US" dirty="0" smtClean="0"/>
              <a:t>，</a:t>
            </a:r>
            <a:r>
              <a:rPr lang="zh-CN" altLang="en-US" dirty="0"/>
              <a:t>布局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12164786" y="2737758"/>
            <a:ext cx="86868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由于使用 </a:t>
            </a:r>
            <a:r>
              <a:rPr lang="en-US" altLang="zh-CN" dirty="0" smtClean="0"/>
              <a:t>filter </a:t>
            </a:r>
            <a:r>
              <a:rPr lang="zh-CN" altLang="en-US" dirty="0" smtClean="0"/>
              <a:t>属性的元素会存在较大的性能开销，所以我们尽量采用嵌套的模式，把所有参与动画的节点嵌套在一个父节点中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33" y="1463884"/>
            <a:ext cx="8318309" cy="86108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64786" y="5807529"/>
            <a:ext cx="14345594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因为动画一开始是从 百度熊 鼻子开始变化的，所以所有的</a:t>
            </a:r>
            <a:r>
              <a:rPr lang="en-US" altLang="zh-CN" dirty="0" smtClean="0"/>
              <a:t>div </a:t>
            </a:r>
            <a:r>
              <a:rPr lang="zh-CN" altLang="en-US" dirty="0" smtClean="0"/>
              <a:t>都嵌套在</a:t>
            </a:r>
            <a:endParaRPr lang="en-US" altLang="zh-CN" dirty="0" smtClean="0"/>
          </a:p>
          <a:p>
            <a:r>
              <a:rPr lang="en-US" altLang="zh-CN" dirty="0" smtClean="0"/>
              <a:t>.nose </a:t>
            </a:r>
            <a:r>
              <a:rPr lang="zh-CN" altLang="en-US" dirty="0" smtClean="0"/>
              <a:t>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07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066879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SVG Animation</a:t>
            </a:r>
            <a:r>
              <a:rPr lang="zh-CN" altLang="en-US" dirty="0" smtClean="0"/>
              <a:t>，百度熊的绘制和运动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3984171" y="4114801"/>
            <a:ext cx="18537319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这个没什么好说的，存粹使用 </a:t>
            </a:r>
            <a:r>
              <a:rPr lang="en-US" altLang="zh-CN" dirty="0" smtClean="0"/>
              <a:t>border-radius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transform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transition </a:t>
            </a:r>
            <a:r>
              <a:rPr lang="zh-CN" altLang="en-US" dirty="0" smtClean="0"/>
              <a:t>对</a:t>
            </a:r>
            <a:r>
              <a:rPr lang="en-US" altLang="zh-CN" dirty="0" smtClean="0"/>
              <a:t>div </a:t>
            </a:r>
            <a:r>
              <a:rPr lang="zh-CN" altLang="en-US" dirty="0" smtClean="0"/>
              <a:t>进行控制、动画，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一点点磨出来的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详情可以直接看源代码</a:t>
            </a:r>
            <a:endParaRPr lang="en-US" altLang="zh-CN" dirty="0" smtClean="0"/>
          </a:p>
          <a:p>
            <a:pPr algn="ctr"/>
            <a:r>
              <a:rPr lang="en-US" altLang="zh-CN" dirty="0"/>
              <a:t>https://github.com/NumerHero/animations/tree/master/baidu-bear-animation</a:t>
            </a:r>
            <a:endParaRPr lang="en-US" altLang="zh-CN" dirty="0" smtClean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9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7519029" y="4419621"/>
            <a:ext cx="12255890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强大的</a:t>
            </a:r>
            <a:r>
              <a:rPr lang="en-US" altLang="zh-CN" dirty="0" err="1" smtClean="0"/>
              <a:t>TweenMax</a:t>
            </a:r>
            <a:endParaRPr dirty="0"/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文本框 7"/>
          <p:cNvSpPr txBox="1"/>
          <p:nvPr/>
        </p:nvSpPr>
        <p:spPr>
          <a:xfrm>
            <a:off x="7472831" y="6143139"/>
            <a:ext cx="92396" cy="6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</p:txBody>
      </p:sp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33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6696076" y="4419621"/>
            <a:ext cx="13020674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交互动画分类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目录</a:t>
            </a:r>
            <a:endParaRPr dirty="0"/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36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9848901" y="628952"/>
            <a:ext cx="1443389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prstClr val="black"/>
                </a:solidFill>
              </a:rPr>
              <a:t>什么是</a:t>
            </a:r>
            <a:r>
              <a:rPr lang="en-US" altLang="zh-CN" dirty="0" err="1" smtClean="0">
                <a:solidFill>
                  <a:prstClr val="black"/>
                </a:solidFill>
              </a:rPr>
              <a:t>TweenMax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96603" y="6662057"/>
            <a:ext cx="11755911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适用于</a:t>
            </a:r>
            <a:r>
              <a:rPr lang="zh-CN" altLang="en-US" dirty="0"/>
              <a:t>移动端和现代互联网的超高性能专业级动画</a:t>
            </a:r>
            <a:r>
              <a:rPr lang="zh-CN" altLang="en-US" dirty="0" smtClean="0"/>
              <a:t>插件</a:t>
            </a:r>
            <a:endParaRPr lang="en-US" altLang="zh-CN" dirty="0" smtClean="0"/>
          </a:p>
          <a:p>
            <a:r>
              <a:rPr lang="zh-CN" altLang="en-US" dirty="0" smtClean="0"/>
              <a:t>由补间动画</a:t>
            </a:r>
            <a:r>
              <a:rPr lang="zh-CN" altLang="en-US" dirty="0"/>
              <a:t>（</a:t>
            </a:r>
            <a:r>
              <a:rPr lang="en-US" altLang="zh-CN" dirty="0"/>
              <a:t>Tween</a:t>
            </a:r>
            <a:r>
              <a:rPr lang="zh-CN" altLang="en-US" dirty="0"/>
              <a:t>）和时间轴管理</a:t>
            </a:r>
            <a:r>
              <a:rPr lang="en-US" altLang="zh-CN" dirty="0"/>
              <a:t>(Timeline</a:t>
            </a:r>
            <a:r>
              <a:rPr lang="en-US" altLang="zh-CN" dirty="0" smtClean="0"/>
              <a:t>)</a:t>
            </a:r>
            <a:r>
              <a:rPr lang="zh-CN" altLang="en-US" dirty="0" smtClean="0"/>
              <a:t>两</a:t>
            </a:r>
            <a:r>
              <a:rPr lang="zh-CN" altLang="en-US" dirty="0"/>
              <a:t>部分组成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798" y="3461019"/>
            <a:ext cx="7590577" cy="243762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733427" y="5256929"/>
            <a:ext cx="2935419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请认准绿靴子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9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9032472" y="628952"/>
            <a:ext cx="1443389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强大的 </a:t>
            </a:r>
            <a:r>
              <a:rPr kumimoji="0" lang="en-US" altLang="zh-CN" sz="5400" b="0" i="0" u="none" strike="noStrike" kern="1200" cap="none" spc="1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TweenMax</a:t>
            </a:r>
            <a:r>
              <a:rPr lang="zh-CN" altLang="en-US" dirty="0" smtClean="0">
                <a:solidFill>
                  <a:prstClr val="black"/>
                </a:solidFill>
              </a:rPr>
              <a:t>功能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35" y="1619230"/>
            <a:ext cx="23232371" cy="91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5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7089372" y="628952"/>
            <a:ext cx="1443389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强大的 </a:t>
            </a:r>
            <a:r>
              <a:rPr kumimoji="0" lang="en-US" altLang="zh-CN" sz="5400" b="0" i="0" u="none" strike="noStrike" kern="1200" cap="none" spc="1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TweenMax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-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使用</a:t>
            </a:r>
            <a:r>
              <a:rPr kumimoji="0" lang="en-US" altLang="zh-CN" sz="5400" b="0" i="0" u="none" strike="noStrike" kern="1200" cap="none" spc="1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Js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 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控制元素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css3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属性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204" y="3178332"/>
            <a:ext cx="8897023" cy="6863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941" y="3083029"/>
            <a:ext cx="7771734" cy="70543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79186" y="2231301"/>
            <a:ext cx="6422207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25</a:t>
            </a:r>
            <a:r>
              <a:rPr lang="zh-CN" altLang="en-US" dirty="0" smtClean="0"/>
              <a:t>行代码做出</a:t>
            </a:r>
            <a:r>
              <a:rPr lang="en-US" altLang="zh-CN" dirty="0" err="1" smtClean="0"/>
              <a:t>LowPoly</a:t>
            </a:r>
            <a:r>
              <a:rPr lang="en-US" altLang="zh-CN" dirty="0" smtClean="0"/>
              <a:t> </a:t>
            </a:r>
            <a:r>
              <a:rPr lang="zh-CN" altLang="en-US" dirty="0" smtClean="0"/>
              <a:t>熊猫特效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399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9634422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强大的 </a:t>
            </a:r>
            <a:r>
              <a:rPr kumimoji="0" lang="en-US" altLang="zh-CN" sz="5400" b="0" i="0" u="none" strike="noStrike" kern="1200" cap="none" spc="1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TweenMax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91" y="2867381"/>
            <a:ext cx="10803509" cy="764358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2820" y="1180960"/>
            <a:ext cx="22243140" cy="1740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首先使用</a:t>
            </a:r>
            <a:r>
              <a:rPr lang="en-US" altLang="zh-CN" dirty="0" smtClean="0"/>
              <a:t>PS </a:t>
            </a:r>
            <a:r>
              <a:rPr lang="zh-CN" altLang="en-US" dirty="0" smtClean="0"/>
              <a:t>制作出</a:t>
            </a:r>
            <a:r>
              <a:rPr lang="en-US" altLang="zh-CN" dirty="0" smtClean="0"/>
              <a:t>low-poly </a:t>
            </a:r>
            <a:r>
              <a:rPr lang="zh-CN" altLang="en-US" dirty="0" smtClean="0"/>
              <a:t>风格的图片位图（</a:t>
            </a:r>
            <a:r>
              <a:rPr lang="en-US" altLang="zh-CN" dirty="0" err="1" smtClean="0"/>
              <a:t>Youtube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中教程 </a:t>
            </a:r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www.youtube.com/watch?v=oQf6ivOgoMs</a:t>
            </a:r>
            <a:r>
              <a:rPr lang="en-US" altLang="zh-CN" dirty="0" smtClean="0"/>
              <a:t>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然后使用</a:t>
            </a:r>
            <a:r>
              <a:rPr lang="en-US" altLang="zh-CN" dirty="0" smtClean="0"/>
              <a:t>AI </a:t>
            </a:r>
            <a:r>
              <a:rPr lang="zh-CN" altLang="en-US" dirty="0"/>
              <a:t>锚</a:t>
            </a:r>
            <a:r>
              <a:rPr lang="zh-CN" altLang="en-US" dirty="0" smtClean="0"/>
              <a:t>点工具一个点一个点的合并好（位图变为矢量图）</a:t>
            </a:r>
            <a:endParaRPr lang="en-US" altLang="zh-CN" dirty="0" smtClean="0"/>
          </a:p>
          <a:p>
            <a:r>
              <a:rPr lang="zh-CN" altLang="en-US" dirty="0" smtClean="0"/>
              <a:t>最后导出</a:t>
            </a:r>
            <a:r>
              <a:rPr lang="en-US" altLang="zh-CN" dirty="0" smtClean="0"/>
              <a:t>SVG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4863" y="2371463"/>
            <a:ext cx="7549731" cy="83342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564594" y="4793429"/>
            <a:ext cx="7435606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另存出来的</a:t>
            </a:r>
            <a:r>
              <a:rPr lang="en-US" altLang="zh-CN" dirty="0" smtClean="0"/>
              <a:t>SVG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r>
              <a:rPr lang="zh-CN" altLang="en-US" dirty="0" smtClean="0"/>
              <a:t>程序中，我们通过获取所有的 </a:t>
            </a:r>
            <a:r>
              <a:rPr lang="en-US" altLang="zh-CN" dirty="0" err="1" smtClean="0"/>
              <a:t>polygen</a:t>
            </a:r>
            <a:r>
              <a:rPr lang="en-US" altLang="zh-CN" dirty="0" smtClean="0"/>
              <a:t> </a:t>
            </a:r>
            <a:r>
              <a:rPr lang="zh-CN" altLang="en-US" dirty="0" smtClean="0"/>
              <a:t>元素，使用</a:t>
            </a:r>
            <a:r>
              <a:rPr lang="en-US" altLang="zh-CN" dirty="0" err="1" smtClean="0"/>
              <a:t>TweenMax</a:t>
            </a:r>
            <a:r>
              <a:rPr lang="en-US" altLang="zh-CN" dirty="0" smtClean="0"/>
              <a:t> </a:t>
            </a:r>
            <a:r>
              <a:rPr lang="zh-CN" altLang="en-US" dirty="0" smtClean="0"/>
              <a:t>进行动画效果即可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64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9261073" y="628952"/>
            <a:ext cx="1443389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1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TweenMax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 - Tween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73829" y="2220686"/>
            <a:ext cx="21327698" cy="7234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其中最著名且主要的</a:t>
            </a:r>
            <a:r>
              <a:rPr lang="en-US" altLang="zh-CN" dirty="0" smtClean="0"/>
              <a:t>API </a:t>
            </a:r>
            <a:r>
              <a:rPr lang="zh-CN" altLang="en-US" dirty="0" smtClean="0"/>
              <a:t>就是</a:t>
            </a:r>
            <a:endParaRPr lang="en-US" altLang="zh-CN" dirty="0" smtClean="0"/>
          </a:p>
          <a:p>
            <a:r>
              <a:rPr lang="en-US" altLang="zh-CN" dirty="0"/>
              <a:t>.</a:t>
            </a:r>
            <a:r>
              <a:rPr lang="en-US" altLang="zh-CN" dirty="0" err="1" smtClean="0"/>
              <a:t>fromTo</a:t>
            </a:r>
            <a:endParaRPr lang="en-US" altLang="zh-CN" dirty="0" smtClean="0"/>
          </a:p>
          <a:p>
            <a:r>
              <a:rPr lang="zh-CN" altLang="en-US" dirty="0" smtClean="0"/>
              <a:t>这个和上文所提到的补间算法类似</a:t>
            </a:r>
            <a:endParaRPr lang="en-US" altLang="zh-CN" dirty="0" smtClean="0"/>
          </a:p>
          <a:p>
            <a:r>
              <a:rPr lang="zh-CN" altLang="en-US" dirty="0" smtClean="0"/>
              <a:t>允许用户针对某个</a:t>
            </a:r>
            <a:r>
              <a:rPr lang="en-US" altLang="zh-CN" dirty="0" smtClean="0"/>
              <a:t>target, </a:t>
            </a:r>
            <a:r>
              <a:rPr lang="zh-CN" altLang="en-US" dirty="0" smtClean="0"/>
              <a:t>提供两个状态</a:t>
            </a:r>
            <a:r>
              <a:rPr lang="en-US" altLang="zh-CN" dirty="0" smtClean="0"/>
              <a:t>, </a:t>
            </a:r>
            <a:r>
              <a:rPr lang="zh-CN" altLang="en-US" dirty="0" smtClean="0"/>
              <a:t>并在一定时间能完成补间动画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Target </a:t>
            </a:r>
            <a:r>
              <a:rPr lang="zh-CN" altLang="en-US" dirty="0" smtClean="0"/>
              <a:t>可以是 </a:t>
            </a:r>
            <a:r>
              <a:rPr lang="en-US" altLang="zh-CN" dirty="0" err="1" smtClean="0"/>
              <a:t>DOMElement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Jquery</a:t>
            </a:r>
            <a:r>
              <a:rPr lang="en-US" altLang="zh-CN" dirty="0" smtClean="0"/>
              <a:t> </a:t>
            </a:r>
            <a:r>
              <a:rPr lang="zh-CN" altLang="en-US" dirty="0" smtClean="0"/>
              <a:t>元素、数组、对象、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选择器，并且支持链式调用和设置</a:t>
            </a:r>
            <a:r>
              <a:rPr lang="en-US" altLang="zh-CN" dirty="0" smtClean="0"/>
              <a:t>ease-function</a:t>
            </a:r>
          </a:p>
          <a:p>
            <a:endParaRPr lang="en-US" altLang="zh-CN" dirty="0"/>
          </a:p>
          <a:p>
            <a:r>
              <a:rPr lang="en-US" altLang="zh-CN" dirty="0" err="1" smtClean="0"/>
              <a:t>fromTo</a:t>
            </a:r>
            <a:r>
              <a:rPr lang="en-US" altLang="zh-CN" dirty="0" smtClean="0"/>
              <a:t> </a:t>
            </a:r>
            <a:r>
              <a:rPr lang="zh-CN" altLang="en-US" dirty="0" smtClean="0"/>
              <a:t>只针对一个</a:t>
            </a:r>
            <a:r>
              <a:rPr lang="en-US" altLang="zh-CN" dirty="0" smtClean="0"/>
              <a:t>target, </a:t>
            </a:r>
            <a:r>
              <a:rPr lang="zh-CN" altLang="en-US" dirty="0" smtClean="0"/>
              <a:t>如果需要针对多个</a:t>
            </a:r>
            <a:r>
              <a:rPr lang="en-US" altLang="zh-CN" dirty="0" smtClean="0"/>
              <a:t>target </a:t>
            </a:r>
            <a:r>
              <a:rPr lang="zh-CN" altLang="en-US" dirty="0" smtClean="0"/>
              <a:t>可以使用</a:t>
            </a:r>
            <a:r>
              <a:rPr lang="en-US" altLang="zh-CN" dirty="0" err="1" smtClean="0"/>
              <a:t>staggerFromTo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这里</a:t>
            </a:r>
            <a:r>
              <a:rPr lang="zh-CN" altLang="en-US" dirty="0" smtClean="0"/>
              <a:t>的熊猫动画就是采用了</a:t>
            </a:r>
            <a:r>
              <a:rPr lang="en-US" altLang="zh-CN" dirty="0" err="1" smtClean="0"/>
              <a:t>staggerFromTo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其他 </a:t>
            </a:r>
            <a:r>
              <a:rPr lang="en-US" altLang="zh-CN" dirty="0" err="1" smtClean="0"/>
              <a:t>api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 功能可以参考文档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5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992463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/>
            </a:pPr>
            <a:r>
              <a:rPr lang="en-US" altLang="zh-CN" dirty="0" err="1">
                <a:solidFill>
                  <a:prstClr val="black"/>
                </a:solidFill>
              </a:rPr>
              <a:t>TweenMax</a:t>
            </a:r>
            <a:r>
              <a:rPr lang="en-US" altLang="zh-CN" dirty="0">
                <a:solidFill>
                  <a:prstClr val="black"/>
                </a:solidFill>
              </a:rPr>
              <a:t> - </a:t>
            </a:r>
            <a:r>
              <a:rPr lang="en-US" altLang="zh-CN" dirty="0" smtClean="0">
                <a:solidFill>
                  <a:prstClr val="black"/>
                </a:solidFill>
              </a:rPr>
              <a:t>Timeline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7943" y="2066009"/>
            <a:ext cx="17710297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时间线（</a:t>
            </a:r>
            <a:r>
              <a:rPr lang="en-US" altLang="zh-CN" dirty="0" smtClean="0"/>
              <a:t>Timeline</a:t>
            </a:r>
            <a:r>
              <a:rPr lang="zh-CN" altLang="en-US" dirty="0" smtClean="0"/>
              <a:t>）对于每一个动画来说都是很有用的，</a:t>
            </a:r>
            <a:endParaRPr lang="en-US" altLang="zh-CN" dirty="0" smtClean="0"/>
          </a:p>
          <a:p>
            <a:r>
              <a:rPr lang="zh-CN" altLang="en-US" dirty="0" smtClean="0"/>
              <a:t>它用于控制每一帧动画应该做什么事情</a:t>
            </a:r>
            <a:r>
              <a:rPr lang="en-US" altLang="zh-CN" dirty="0" smtClean="0"/>
              <a:t>, </a:t>
            </a:r>
          </a:p>
          <a:p>
            <a:r>
              <a:rPr lang="zh-CN" altLang="en-US" dirty="0" smtClean="0"/>
              <a:t>上面我们用</a:t>
            </a:r>
            <a:r>
              <a:rPr lang="en-US" altLang="zh-CN" dirty="0" smtClean="0"/>
              <a:t>Promise </a:t>
            </a:r>
            <a:r>
              <a:rPr lang="zh-CN" altLang="en-US" dirty="0" smtClean="0"/>
              <a:t>简单模拟了</a:t>
            </a:r>
            <a:r>
              <a:rPr lang="en-US" altLang="zh-CN" dirty="0" smtClean="0"/>
              <a:t>Timeline </a:t>
            </a:r>
            <a:r>
              <a:rPr lang="zh-CN" altLang="en-US" dirty="0" smtClean="0"/>
              <a:t>的功能，</a:t>
            </a:r>
            <a:endParaRPr lang="en-US" altLang="zh-CN" dirty="0" smtClean="0"/>
          </a:p>
          <a:p>
            <a:r>
              <a:rPr lang="zh-CN" altLang="en-US" dirty="0" smtClean="0"/>
              <a:t>但是 </a:t>
            </a:r>
            <a:r>
              <a:rPr lang="en-US" altLang="zh-CN" dirty="0" err="1" smtClean="0"/>
              <a:t>GreenSock</a:t>
            </a:r>
            <a:r>
              <a:rPr lang="en-US" altLang="zh-CN" dirty="0" smtClean="0"/>
              <a:t> </a:t>
            </a:r>
            <a:r>
              <a:rPr lang="zh-CN" altLang="en-US" dirty="0"/>
              <a:t>所提供的强大的 </a:t>
            </a:r>
            <a:r>
              <a:rPr lang="en-US" altLang="zh-CN" dirty="0"/>
              <a:t>TimeLine dev </a:t>
            </a:r>
            <a:r>
              <a:rPr lang="en-US" altLang="zh-CN" dirty="0" smtClean="0"/>
              <a:t>Tool</a:t>
            </a:r>
          </a:p>
          <a:p>
            <a:r>
              <a:rPr lang="zh-CN" altLang="en-US" dirty="0" smtClean="0"/>
              <a:t>这个工具能够 将动画定格在一段时间，或者某个时间点，方便我们一帧一帧的打磨动画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00" y="5784906"/>
            <a:ext cx="13601342" cy="3801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573" y="6323806"/>
            <a:ext cx="113633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8307389" y="4401599"/>
            <a:ext cx="12255890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SVG </a:t>
            </a:r>
            <a:r>
              <a:rPr lang="zh-CN" altLang="en-US" dirty="0"/>
              <a:t>背景动画</a:t>
            </a:r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文本框 7"/>
          <p:cNvSpPr txBox="1"/>
          <p:nvPr/>
        </p:nvSpPr>
        <p:spPr>
          <a:xfrm>
            <a:off x="7472831" y="6143139"/>
            <a:ext cx="92396" cy="6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</p:txBody>
      </p:sp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183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7446394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《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火影忍者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》 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里面的晓皮肤动画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18" y="2366850"/>
            <a:ext cx="8705850" cy="2114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7057" y="6099166"/>
            <a:ext cx="10924081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其实，即使不会</a:t>
            </a:r>
            <a:r>
              <a:rPr lang="en-US" altLang="zh-CN" dirty="0" smtClean="0"/>
              <a:t>PS AI </a:t>
            </a:r>
            <a:r>
              <a:rPr lang="zh-CN" altLang="en-US" dirty="0"/>
              <a:t>、</a:t>
            </a:r>
            <a:r>
              <a:rPr lang="zh-CN" altLang="en-US" dirty="0" smtClean="0"/>
              <a:t>没学过图形学和</a:t>
            </a:r>
            <a:r>
              <a:rPr lang="en-US" altLang="zh-CN" dirty="0" smtClean="0"/>
              <a:t>SVG</a:t>
            </a:r>
            <a:r>
              <a:rPr lang="zh-CN" altLang="en-US" dirty="0" smtClean="0"/>
              <a:t>黑科技</a:t>
            </a:r>
            <a:endParaRPr lang="en-US" altLang="zh-CN" dirty="0" smtClean="0"/>
          </a:p>
          <a:p>
            <a:r>
              <a:rPr lang="zh-CN" altLang="en-US" dirty="0"/>
              <a:t>只要</a:t>
            </a:r>
            <a:r>
              <a:rPr lang="zh-CN" altLang="en-US" dirty="0" smtClean="0"/>
              <a:t>掌握好</a:t>
            </a:r>
            <a:r>
              <a:rPr lang="en-US" altLang="zh-CN" dirty="0" smtClean="0"/>
              <a:t>SVG</a:t>
            </a:r>
            <a:r>
              <a:rPr lang="zh-CN" altLang="en-US" dirty="0" smtClean="0"/>
              <a:t>的一些基本功能，也能写好一个动画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0698" y="1761579"/>
            <a:ext cx="9660988" cy="867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0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11218293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noProof="0" dirty="0">
                <a:solidFill>
                  <a:prstClr val="black"/>
                </a:solidFill>
              </a:rPr>
              <a:t>吐槽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3600" y="2008415"/>
            <a:ext cx="13420662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看到这里，你会发现，实际上要做一个</a:t>
            </a:r>
            <a:r>
              <a:rPr lang="en-US" altLang="zh-CN" dirty="0" err="1" smtClean="0"/>
              <a:t>niubility</a:t>
            </a:r>
            <a:r>
              <a:rPr lang="zh-CN" altLang="en-US" dirty="0" smtClean="0"/>
              <a:t>的动画</a:t>
            </a:r>
            <a:endParaRPr lang="en-US" altLang="zh-CN" dirty="0" smtClean="0"/>
          </a:p>
          <a:p>
            <a:r>
              <a:rPr lang="zh-CN" altLang="en-US" dirty="0" smtClean="0"/>
              <a:t>没有优秀的设计师配合是无法完成的，包括各种图案和材质的设计</a:t>
            </a:r>
            <a:endParaRPr lang="en-US" altLang="zh-CN" dirty="0" smtClean="0"/>
          </a:p>
        </p:txBody>
      </p:sp>
      <p:pic>
        <p:nvPicPr>
          <p:cNvPr id="1026" name="Picture 2" descr="https://timgsa.baidu.com/timg?image&amp;quality=80&amp;size=b9999_10000&amp;sec=1538127674260&amp;di=3c446a4641815cf157c8b9e8a9b1beb4&amp;imgtype=0&amp;src=http%3A%2F%2Fwww.ghost64.com%2Fqqtupian%2FzixunImg%2Flocal%2F2017%2F08%2F17%2F1502961084612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463" y="3858341"/>
            <a:ext cx="5812409" cy="54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63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10764051" y="4419621"/>
            <a:ext cx="12255890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/>
              <a:t>Canvas</a:t>
            </a:r>
            <a:endParaRPr dirty="0"/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文本框 7"/>
          <p:cNvSpPr txBox="1"/>
          <p:nvPr/>
        </p:nvSpPr>
        <p:spPr>
          <a:xfrm>
            <a:off x="7472831" y="6143139"/>
            <a:ext cx="92396" cy="6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</p:txBody>
      </p:sp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04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72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9" name="object 37"/>
          <p:cNvSpPr txBox="1"/>
          <p:nvPr/>
        </p:nvSpPr>
        <p:spPr>
          <a:xfrm>
            <a:off x="8111700" y="379650"/>
            <a:ext cx="903330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交互动画解决方案分类和目录</a:t>
            </a:r>
            <a:endParaRPr dirty="0"/>
          </a:p>
        </p:txBody>
      </p:sp>
      <p:sp>
        <p:nvSpPr>
          <p:cNvPr id="51" name="目前中文自然语言处理领域识别率市场第一…"/>
          <p:cNvSpPr txBox="1"/>
          <p:nvPr/>
        </p:nvSpPr>
        <p:spPr>
          <a:xfrm>
            <a:off x="8111700" y="2057160"/>
            <a:ext cx="8956296" cy="7478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01052" indent="-401052" defTabSz="1828163">
              <a:buSzPct val="100000"/>
              <a:buChar char="•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err="1" smtClean="0"/>
              <a:t>Css</a:t>
            </a:r>
            <a:r>
              <a:rPr lang="en-US" dirty="0" smtClean="0"/>
              <a:t> Animation and S</a:t>
            </a:r>
            <a:r>
              <a:rPr lang="en-US" altLang="zh-CN" dirty="0" smtClean="0"/>
              <a:t>VG</a:t>
            </a:r>
            <a:r>
              <a:rPr lang="en-US" dirty="0" smtClean="0"/>
              <a:t> Animation</a:t>
            </a:r>
          </a:p>
          <a:p>
            <a:pPr defTabSz="1828163">
              <a:buSzPct val="100000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smtClean="0"/>
              <a:t>    </a:t>
            </a:r>
            <a:r>
              <a:rPr lang="zh-CN" altLang="en-US" dirty="0" smtClean="0"/>
              <a:t>补间动画计算</a:t>
            </a:r>
            <a:endParaRPr lang="en-US" altLang="zh-CN" dirty="0" smtClean="0"/>
          </a:p>
          <a:p>
            <a:pPr defTabSz="1828163">
              <a:buSzPct val="100000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zh-CN" altLang="en-US" dirty="0" smtClean="0"/>
              <a:t>弹性动画计算</a:t>
            </a:r>
            <a:endParaRPr lang="en-US" altLang="zh-CN" dirty="0" smtClean="0"/>
          </a:p>
          <a:p>
            <a:pPr defTabSz="1828163">
              <a:buSzPct val="100000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/>
              <a:t> </a:t>
            </a:r>
            <a:r>
              <a:rPr lang="en-US" dirty="0" smtClean="0"/>
              <a:t>   SVG</a:t>
            </a:r>
            <a:r>
              <a:rPr lang="zh-CN" altLang="en-US" dirty="0" smtClean="0"/>
              <a:t>粘性动画</a:t>
            </a:r>
            <a:endParaRPr lang="en-US" altLang="zh-CN" dirty="0" smtClean="0"/>
          </a:p>
          <a:p>
            <a:pPr defTabSz="1828163">
              <a:buSzPct val="100000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TweenMax</a:t>
            </a:r>
            <a:r>
              <a:rPr lang="en-US" altLang="zh-CN" dirty="0" smtClean="0"/>
              <a:t>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SVG </a:t>
            </a:r>
            <a:r>
              <a:rPr lang="zh-CN" altLang="en-US" dirty="0" smtClean="0"/>
              <a:t>结合</a:t>
            </a:r>
            <a:endParaRPr lang="en-US" altLang="zh-CN" dirty="0" smtClean="0"/>
          </a:p>
          <a:p>
            <a:pPr defTabSz="1828163">
              <a:buSzPct val="100000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</a:t>
            </a:r>
            <a:r>
              <a:rPr lang="en-US" altLang="zh-CN" dirty="0" smtClean="0"/>
              <a:t>   SVG </a:t>
            </a:r>
            <a:r>
              <a:rPr lang="zh-CN" altLang="en-US" dirty="0" smtClean="0"/>
              <a:t>背景动画</a:t>
            </a:r>
            <a:endParaRPr lang="en-US" dirty="0" smtClean="0"/>
          </a:p>
          <a:p>
            <a:pPr marL="401052" indent="-401052" defTabSz="1828163">
              <a:buSzPct val="100000"/>
              <a:buChar char="•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smtClean="0"/>
              <a:t>Canvas</a:t>
            </a:r>
          </a:p>
          <a:p>
            <a:pPr marL="401052" indent="-401052" defTabSz="1828163">
              <a:buSzPct val="100000"/>
              <a:buChar char="•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/>
              <a:t> </a:t>
            </a:r>
            <a:r>
              <a:rPr lang="zh-CN" altLang="en-US" dirty="0" smtClean="0"/>
              <a:t>原生</a:t>
            </a:r>
            <a:r>
              <a:rPr lang="en-US" altLang="zh-CN" dirty="0" smtClean="0"/>
              <a:t>Canvas </a:t>
            </a:r>
            <a:r>
              <a:rPr lang="zh-CN" altLang="en-US" dirty="0" smtClean="0"/>
              <a:t>动画一般设计流程</a:t>
            </a:r>
            <a:endParaRPr lang="en-US" dirty="0" smtClean="0"/>
          </a:p>
          <a:p>
            <a:pPr defTabSz="1828163">
              <a:buSzPct val="100000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smtClean="0"/>
              <a:t>    </a:t>
            </a:r>
            <a:r>
              <a:rPr lang="en-US" altLang="zh-CN" dirty="0" smtClean="0"/>
              <a:t>Canvas </a:t>
            </a:r>
            <a:r>
              <a:rPr lang="zh-CN" altLang="en-US" dirty="0" smtClean="0"/>
              <a:t>动画与数学之美</a:t>
            </a:r>
            <a:r>
              <a:rPr lang="en-US" dirty="0" smtClean="0"/>
              <a:t>  </a:t>
            </a:r>
          </a:p>
          <a:p>
            <a:pPr defTabSz="1828163">
              <a:buSzPct val="100000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 smtClean="0"/>
              <a:t>    声音可视化</a:t>
            </a:r>
            <a:endParaRPr lang="en-US" dirty="0" smtClean="0"/>
          </a:p>
          <a:p>
            <a:pPr marL="401052" indent="-401052" defTabSz="1828163">
              <a:buSzPct val="100000"/>
              <a:buChar char="•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err="1" smtClean="0"/>
              <a:t>ThreeJs</a:t>
            </a:r>
            <a:endParaRPr lang="en-US" dirty="0" smtClean="0"/>
          </a:p>
          <a:p>
            <a:pPr marL="401052" indent="-401052" defTabSz="1828163">
              <a:buSzPct val="100000"/>
              <a:buChar char="•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smtClean="0"/>
              <a:t> </a:t>
            </a:r>
            <a:r>
              <a:rPr lang="zh-CN" altLang="en-US" dirty="0" smtClean="0"/>
              <a:t>揉纸动画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859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066879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原生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Canvas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开发流程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——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渲染函数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60032" y="1347552"/>
            <a:ext cx="16237137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研究表明，由于每一秒内人眼需要产生</a:t>
            </a:r>
            <a:r>
              <a:rPr lang="en-US" altLang="zh-CN" dirty="0" smtClean="0"/>
              <a:t>24</a:t>
            </a:r>
            <a:r>
              <a:rPr lang="zh-CN" altLang="en-US" dirty="0" smtClean="0"/>
              <a:t>张静止画面才会产生流畅的动画效果，</a:t>
            </a:r>
            <a:endParaRPr lang="en-US" altLang="zh-CN" dirty="0" smtClean="0"/>
          </a:p>
          <a:p>
            <a:r>
              <a:rPr lang="zh-CN" altLang="en-US" dirty="0" smtClean="0"/>
              <a:t>所谓 渲染函数就是用于渲染画面的函数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以下就是一个最简单的渲染函数</a:t>
            </a:r>
            <a:endParaRPr lang="en-US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110843" y="2833452"/>
            <a:ext cx="6657272" cy="228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+function render ( ) {</a:t>
            </a:r>
            <a:br>
              <a:rPr lang="en-US" altLang="zh-CN" dirty="0" smtClean="0"/>
            </a:br>
            <a:r>
              <a:rPr lang="en-US" altLang="zh-CN" dirty="0" smtClean="0"/>
              <a:t>  // </a:t>
            </a:r>
            <a:r>
              <a:rPr lang="zh-CN" altLang="en-US" dirty="0"/>
              <a:t>进行</a:t>
            </a:r>
            <a:r>
              <a:rPr lang="zh-CN" altLang="en-US" dirty="0" smtClean="0"/>
              <a:t>动画计算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en-US" altLang="zh-CN" dirty="0" err="1" smtClean="0"/>
              <a:t>requestAnimationFrame</a:t>
            </a:r>
            <a:r>
              <a:rPr lang="en-US" altLang="zh-CN" dirty="0"/>
              <a:t>( render 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}( 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60032" y="5467101"/>
            <a:ext cx="15882938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对于不支持 </a:t>
            </a:r>
            <a:r>
              <a:rPr lang="en-US" altLang="zh-CN" dirty="0" err="1" smtClean="0"/>
              <a:t>requestAnimationFrame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的浏览器，我们也可以使用</a:t>
            </a:r>
            <a:r>
              <a:rPr lang="en-US" altLang="zh-CN" dirty="0" err="1" smtClean="0"/>
              <a:t>setTimeout</a:t>
            </a:r>
            <a:r>
              <a:rPr lang="en-US" altLang="zh-CN" dirty="0" smtClean="0"/>
              <a:t> </a:t>
            </a:r>
            <a:r>
              <a:rPr lang="zh-CN" altLang="en-US" dirty="0" smtClean="0"/>
              <a:t>模拟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60032" y="6452606"/>
            <a:ext cx="5319085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+function render ( ) {</a:t>
            </a:r>
          </a:p>
          <a:p>
            <a:r>
              <a:rPr lang="en-US" altLang="zh-CN" dirty="0" smtClean="0"/>
              <a:t>  // </a:t>
            </a:r>
            <a:r>
              <a:rPr lang="zh-CN" altLang="en-US" dirty="0" smtClean="0"/>
              <a:t>进行动画计算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setTimeout</a:t>
            </a:r>
            <a:r>
              <a:rPr lang="en-US" altLang="zh-CN" dirty="0" smtClean="0"/>
              <a:t>(render, 16.66)</a:t>
            </a:r>
          </a:p>
          <a:p>
            <a:r>
              <a:rPr lang="en-US" altLang="zh-CN" dirty="0"/>
              <a:t>  </a:t>
            </a:r>
            <a:r>
              <a:rPr lang="en-US" altLang="zh-CN" dirty="0" smtClean="0"/>
              <a:t>// 1000 </a:t>
            </a:r>
            <a:r>
              <a:rPr lang="en-US" altLang="zh-CN" dirty="0" err="1" smtClean="0"/>
              <a:t>ms</a:t>
            </a:r>
            <a:r>
              <a:rPr lang="en-US" altLang="zh-CN" dirty="0" smtClean="0"/>
              <a:t>  / 60 === 16.66</a:t>
            </a:r>
          </a:p>
          <a:p>
            <a:r>
              <a:rPr lang="en-US" altLang="zh-CN" dirty="0" smtClean="0"/>
              <a:t>}( 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811304" y="9635636"/>
            <a:ext cx="16080941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至于</a:t>
            </a:r>
            <a:r>
              <a:rPr lang="zh-CN" altLang="en-US" dirty="0" smtClean="0"/>
              <a:t>使用 </a:t>
            </a:r>
            <a:r>
              <a:rPr lang="en-US" altLang="zh-CN" dirty="0" err="1" smtClean="0"/>
              <a:t>requestAnimationFrame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的优点，网上有很详细的解释，这里就不赘述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30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066879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原生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Canvas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开发流程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——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离屏画布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90657" y="1665514"/>
            <a:ext cx="14973300" cy="174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离屏画布的意思是，存储在内存中，但不加载到</a:t>
            </a:r>
            <a:r>
              <a:rPr lang="en-US" altLang="zh-CN" dirty="0" smtClean="0"/>
              <a:t>DOM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标签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我们使用离屏画布来对动画实现类似</a:t>
            </a:r>
            <a:r>
              <a:rPr lang="en-US" altLang="zh-CN" dirty="0" smtClean="0"/>
              <a:t>PS</a:t>
            </a:r>
            <a:r>
              <a:rPr lang="zh-CN" altLang="en-US" dirty="0" smtClean="0"/>
              <a:t>分层</a:t>
            </a:r>
            <a:endParaRPr lang="en-US" altLang="zh-CN" dirty="0" smtClean="0"/>
          </a:p>
          <a:p>
            <a:r>
              <a:rPr lang="zh-CN" altLang="en-US" dirty="0" smtClean="0"/>
              <a:t>在渲染函数中 对每层进行计算，然后再使用</a:t>
            </a:r>
            <a:r>
              <a:rPr lang="en-US" altLang="zh-CN" dirty="0" err="1" smtClean="0"/>
              <a:t>drawImage</a:t>
            </a:r>
            <a:r>
              <a:rPr lang="zh-CN" altLang="en-US" dirty="0" smtClean="0"/>
              <a:t>汇总到</a:t>
            </a:r>
            <a:r>
              <a:rPr lang="zh-CN" altLang="en-US" dirty="0"/>
              <a:t>视图</a:t>
            </a:r>
            <a:r>
              <a:rPr lang="zh-CN" altLang="en-US" dirty="0" smtClean="0"/>
              <a:t>画布中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791" y="3669732"/>
            <a:ext cx="9957824" cy="67212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5721" y="4502490"/>
            <a:ext cx="14718944" cy="407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7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066879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原生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Canvas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开发流程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——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解决锯齿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68043" y="1632145"/>
            <a:ext cx="14973300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直接使用原生的</a:t>
            </a:r>
            <a:r>
              <a:rPr lang="en-US" altLang="zh-CN" dirty="0" smtClean="0"/>
              <a:t>Canvas </a:t>
            </a:r>
            <a:r>
              <a:rPr lang="zh-CN" altLang="en-US" dirty="0" smtClean="0"/>
              <a:t>画布如果不做处理的话会导致锯齿产生严重的锯齿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058836" y="3663692"/>
            <a:ext cx="3161443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有严重锯齿的</a:t>
            </a:r>
            <a:r>
              <a:rPr lang="en-US" altLang="zh-CN" dirty="0" smtClean="0"/>
              <a:t>: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458399" y="3006971"/>
            <a:ext cx="9472721" cy="17404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解决锯齿的</a:t>
            </a:r>
            <a:r>
              <a:rPr lang="zh-CN" altLang="en-US" dirty="0" smtClean="0"/>
              <a:t>方案：</a:t>
            </a:r>
            <a:endParaRPr lang="en-US" altLang="zh-CN" dirty="0" smtClean="0"/>
          </a:p>
          <a:p>
            <a:r>
              <a:rPr lang="zh-CN" altLang="en-US" dirty="0" smtClean="0"/>
              <a:t>等比扩大画布面积和扩大节点宽高</a:t>
            </a:r>
            <a:endParaRPr lang="en-US" altLang="zh-CN" dirty="0" smtClean="0"/>
          </a:p>
          <a:p>
            <a:r>
              <a:rPr lang="zh-CN" altLang="en-US" dirty="0" smtClean="0"/>
              <a:t>对画布节点使用</a:t>
            </a:r>
            <a:r>
              <a:rPr lang="en-US" altLang="zh-CN" dirty="0" smtClean="0"/>
              <a:t>css3 transform: scale() </a:t>
            </a:r>
            <a:r>
              <a:rPr lang="zh-CN" altLang="en-US" dirty="0" smtClean="0"/>
              <a:t>进行缩放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8458399" y="5419271"/>
            <a:ext cx="7978466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此时画布的宽高和画布节点的宽高相同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458399" y="6999349"/>
            <a:ext cx="7978466" cy="1740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优点：计算坐标无需计算倍数</a:t>
            </a:r>
            <a:endParaRPr lang="en-US" altLang="zh-CN" dirty="0" smtClean="0"/>
          </a:p>
          <a:p>
            <a:r>
              <a:rPr lang="zh-CN" altLang="en-US" dirty="0" smtClean="0"/>
              <a:t>会产生的问题：缩放后依然占据文档流</a:t>
            </a:r>
            <a:endParaRPr lang="en-US" altLang="zh-CN" dirty="0" smtClean="0"/>
          </a:p>
          <a:p>
            <a:r>
              <a:rPr lang="zh-CN" altLang="en-US" dirty="0" smtClean="0"/>
              <a:t>可以通过</a:t>
            </a:r>
            <a:r>
              <a:rPr lang="en-US" altLang="zh-CN" dirty="0" smtClean="0"/>
              <a:t>position: absolute </a:t>
            </a:r>
            <a:r>
              <a:rPr lang="zh-CN" altLang="en-US" dirty="0" smtClean="0"/>
              <a:t>进行解决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282" y="4592731"/>
            <a:ext cx="2876550" cy="30099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6697" y="4595005"/>
            <a:ext cx="2876550" cy="300535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169240" y="3627561"/>
            <a:ext cx="2598788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解决完成后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54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5406010" y="289987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原生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Canvas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开发流程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——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图形的</a:t>
            </a:r>
            <a:r>
              <a:rPr lang="zh-CN" altLang="en-US" dirty="0" smtClean="0">
                <a:solidFill>
                  <a:prstClr val="black"/>
                </a:solidFill>
              </a:rPr>
              <a:t>旋转、位移和形变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4591" y="2025065"/>
            <a:ext cx="12011622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Canvas</a:t>
            </a:r>
            <a:r>
              <a:rPr lang="zh-CN" altLang="en-US" dirty="0"/>
              <a:t>原</a:t>
            </a:r>
            <a:r>
              <a:rPr lang="zh-CN" altLang="en-US" dirty="0" smtClean="0"/>
              <a:t>生</a:t>
            </a:r>
            <a:r>
              <a:rPr lang="zh-CN" altLang="en-US" dirty="0"/>
              <a:t>会</a:t>
            </a:r>
            <a:r>
              <a:rPr lang="zh-CN" altLang="en-US" dirty="0" smtClean="0"/>
              <a:t>提供 </a:t>
            </a:r>
            <a:r>
              <a:rPr lang="en-US" altLang="zh-CN" dirty="0" smtClean="0"/>
              <a:t>rotate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translate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scale </a:t>
            </a:r>
            <a:r>
              <a:rPr lang="zh-CN" altLang="en-US" dirty="0" smtClean="0"/>
              <a:t>的接口</a:t>
            </a:r>
            <a:endParaRPr lang="en-US" altLang="zh-CN" dirty="0" smtClean="0"/>
          </a:p>
          <a:p>
            <a:r>
              <a:rPr lang="zh-CN" altLang="en-US" dirty="0" smtClean="0"/>
              <a:t>但是这些接口所针对的目标不是所绘制的图形，而是画布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91" y="3450448"/>
            <a:ext cx="9267825" cy="48768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3488370" y="1895661"/>
            <a:ext cx="12771445" cy="1740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此时，我们使用离屏画布 和 渲染画布分离的优势就体现出来了</a:t>
            </a:r>
            <a:endParaRPr lang="en-US" altLang="zh-CN" dirty="0" smtClean="0"/>
          </a:p>
          <a:p>
            <a:r>
              <a:rPr lang="zh-CN" altLang="en-US" dirty="0" smtClean="0"/>
              <a:t>我们可以在离屏画布上一顿乱操作，绘制出精美的图片</a:t>
            </a:r>
            <a:endParaRPr lang="en-US" altLang="zh-CN" dirty="0" smtClean="0"/>
          </a:p>
          <a:p>
            <a:r>
              <a:rPr lang="zh-CN" altLang="en-US" dirty="0" smtClean="0"/>
              <a:t>然后针对全局进行一系列统一的形变操作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014" y="4320835"/>
            <a:ext cx="4800600" cy="49339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7586" y="4239077"/>
            <a:ext cx="9866290" cy="501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7789982" y="289987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原生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Canvas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开发流程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——</a:t>
            </a:r>
            <a:r>
              <a:rPr lang="zh-CN" altLang="en-US" noProof="0" dirty="0" smtClean="0">
                <a:solidFill>
                  <a:prstClr val="black"/>
                </a:solidFill>
              </a:rPr>
              <a:t>数学之美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2270" y="1557076"/>
            <a:ext cx="25350722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虽然原生</a:t>
            </a:r>
            <a:r>
              <a:rPr lang="en-US" altLang="zh-CN" dirty="0" smtClean="0"/>
              <a:t>Canvas </a:t>
            </a:r>
            <a:r>
              <a:rPr lang="zh-CN" altLang="en-US" dirty="0" smtClean="0"/>
              <a:t>为我们提供了</a:t>
            </a:r>
            <a:r>
              <a:rPr lang="en-US" altLang="zh-CN" dirty="0" smtClean="0"/>
              <a:t>arc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rect</a:t>
            </a:r>
            <a:r>
              <a:rPr lang="zh-CN" altLang="en-US" dirty="0" smtClean="0"/>
              <a:t>、贝塞尔曲线甚至</a:t>
            </a:r>
            <a:r>
              <a:rPr lang="en-US" altLang="zh-CN" dirty="0" smtClean="0"/>
              <a:t>Path2D </a:t>
            </a:r>
            <a:r>
              <a:rPr lang="zh-CN" altLang="en-US" dirty="0" smtClean="0"/>
              <a:t>等方法绘图，但是我们还是需要了解一些基本的根据数学公式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17190" y="2128485"/>
            <a:ext cx="26683010" cy="119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为什么呢，原因只有一个，那就是要获取</a:t>
            </a:r>
            <a:r>
              <a:rPr lang="zh-CN" altLang="en-US" b="1" dirty="0" smtClean="0"/>
              <a:t>控制点</a:t>
            </a:r>
            <a:r>
              <a:rPr lang="zh-CN" altLang="en-US" dirty="0" smtClean="0"/>
              <a:t>！原生的绘图方法只会帮你把图绘出来，但是，并不会把控制点以回参的形式返给你（</a:t>
            </a:r>
            <a:r>
              <a:rPr lang="zh-CN" altLang="en-US" dirty="0"/>
              <a:t>不</a:t>
            </a:r>
            <a:r>
              <a:rPr lang="zh-CN" altLang="en-US" dirty="0" smtClean="0"/>
              <a:t>排除未来会提供这样的接口），控制点有什么用呢？有了控制点我们可以做很多事情，例如根据控制点绘制一个心形的花环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807847" y="5470890"/>
            <a:ext cx="12802223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               根据心形函数，获取控制点，并渲染心形</a:t>
            </a:r>
            <a:endParaRPr lang="en-US" altLang="zh-CN" dirty="0" smtClean="0"/>
          </a:p>
          <a:p>
            <a:r>
              <a:rPr lang="zh-CN" altLang="en-US" dirty="0" smtClean="0"/>
              <a:t>通过离屏画布渲染文字，通过像素点集获取控制点并渲染心形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541" y="3664009"/>
            <a:ext cx="5648325" cy="5410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556" y="9255353"/>
            <a:ext cx="74104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2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7789982" y="289987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原生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Canvas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开发流程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——</a:t>
            </a:r>
            <a:r>
              <a:rPr lang="zh-CN" altLang="en-US" noProof="0" dirty="0" smtClean="0">
                <a:solidFill>
                  <a:prstClr val="black"/>
                </a:solidFill>
              </a:rPr>
              <a:t>数学之美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8071" y="1546315"/>
            <a:ext cx="12925333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我们先从一个简单的例子开始来，例如做一个圆形的绘线动画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91" y="3878602"/>
            <a:ext cx="4000500" cy="3924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0214" y="1682629"/>
            <a:ext cx="6809014" cy="87236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864" y="3390516"/>
            <a:ext cx="5277577" cy="45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7789982" y="289987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原生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Canvas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开发流程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——</a:t>
            </a:r>
            <a:r>
              <a:rPr lang="zh-CN" altLang="en-US" noProof="0" dirty="0" smtClean="0">
                <a:solidFill>
                  <a:prstClr val="black"/>
                </a:solidFill>
              </a:rPr>
              <a:t>数学之美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85207" y="1758586"/>
            <a:ext cx="15676086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有了绘制圆的经验，我们就可以通过数学公式画出各种标准图形的绘线动画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2915" y="953091"/>
            <a:ext cx="6161509" cy="21044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702" y="3142148"/>
            <a:ext cx="8880540" cy="22736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118" y="3151933"/>
            <a:ext cx="6605391" cy="52114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49" y="3629514"/>
            <a:ext cx="4800799" cy="43061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1207" y="5500400"/>
            <a:ext cx="10543539" cy="524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7789982" y="289987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原生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Canvas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开发流程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——</a:t>
            </a:r>
            <a:r>
              <a:rPr lang="zh-CN" altLang="en-US" noProof="0" dirty="0" smtClean="0">
                <a:solidFill>
                  <a:prstClr val="black"/>
                </a:solidFill>
              </a:rPr>
              <a:t>数学之美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18858" y="1284516"/>
            <a:ext cx="17964790" cy="2289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简单的绘线动画只是一个开始，有了</a:t>
            </a:r>
            <a:r>
              <a:rPr lang="zh-CN" altLang="en-US" b="1" dirty="0" smtClean="0"/>
              <a:t>控制点的基础</a:t>
            </a:r>
            <a:r>
              <a:rPr lang="en-US" altLang="zh-CN" dirty="0" smtClean="0"/>
              <a:t>, </a:t>
            </a:r>
            <a:r>
              <a:rPr lang="zh-CN" altLang="en-US" dirty="0" smtClean="0"/>
              <a:t>结合一些飘逸的算法和</a:t>
            </a:r>
            <a:r>
              <a:rPr lang="en-US" altLang="zh-CN" dirty="0" err="1" smtClean="0"/>
              <a:t>ThreeJs</a:t>
            </a:r>
            <a:endParaRPr lang="en-US" altLang="zh-CN" dirty="0" smtClean="0"/>
          </a:p>
          <a:p>
            <a:r>
              <a:rPr lang="zh-CN" altLang="en-US" dirty="0" smtClean="0"/>
              <a:t>我们可以做更多很赞的事，比如说粒子动画以及下文提到的声音可视化，</a:t>
            </a:r>
            <a:endParaRPr lang="en-US" altLang="zh-CN" dirty="0" smtClean="0"/>
          </a:p>
          <a:p>
            <a:r>
              <a:rPr lang="en-US" altLang="zh-CN" b="1" dirty="0" smtClean="0"/>
              <a:t>2017</a:t>
            </a:r>
            <a:r>
              <a:rPr lang="zh-CN" altLang="en-US" b="1" dirty="0" smtClean="0"/>
              <a:t>年</a:t>
            </a:r>
            <a:r>
              <a:rPr lang="en-US" altLang="zh-CN" b="1" dirty="0" err="1" smtClean="0"/>
              <a:t>Tencent</a:t>
            </a:r>
            <a:r>
              <a:rPr lang="en-US" altLang="zh-CN" b="1" dirty="0" smtClean="0"/>
              <a:t> UP  </a:t>
            </a:r>
            <a:r>
              <a:rPr lang="zh-CN" altLang="en-US" dirty="0" smtClean="0"/>
              <a:t>奇点共生的效果实在太赞，使用的是</a:t>
            </a:r>
            <a:r>
              <a:rPr lang="en-US" altLang="zh-CN" dirty="0" err="1" smtClean="0"/>
              <a:t>ThreeJs+TweenMax+Blender</a:t>
            </a:r>
            <a:r>
              <a:rPr lang="zh-CN" altLang="en-US" dirty="0" smtClean="0"/>
              <a:t>建模</a:t>
            </a:r>
            <a:endParaRPr lang="en-US" altLang="zh-CN" dirty="0" smtClean="0"/>
          </a:p>
          <a:p>
            <a:r>
              <a:rPr lang="zh-CN" altLang="en-US" dirty="0" smtClean="0"/>
              <a:t>下次</a:t>
            </a:r>
            <a:r>
              <a:rPr lang="en-US" altLang="zh-CN" dirty="0" smtClean="0"/>
              <a:t>ZHUIYI </a:t>
            </a:r>
            <a:r>
              <a:rPr lang="zh-CN" altLang="en-US" dirty="0" smtClean="0"/>
              <a:t>预热页要是有需求的话，真想操刀试试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583975" y="9415916"/>
            <a:ext cx="7216334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https://bl.ocks.org/paulirish/1823634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47" y="3887434"/>
            <a:ext cx="6540470" cy="55084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3500099" y="9743747"/>
            <a:ext cx="9659889" cy="641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http://up.qq.com/act/a20170301pre/index.html#u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1855" y="3887434"/>
            <a:ext cx="11375362" cy="54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7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688054" y="289987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简单的小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demo—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声音可视化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1026" name="Picture 2" descr="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03" y="2500312"/>
            <a:ext cx="10256149" cy="646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1526192" y="3267755"/>
            <a:ext cx="13880403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学习了上面的内容后，我们可以来实践一个简单的</a:t>
            </a:r>
            <a:r>
              <a:rPr lang="en-US" altLang="zh-CN" dirty="0" smtClean="0"/>
              <a:t>DEMO </a:t>
            </a:r>
            <a:r>
              <a:rPr lang="zh-CN" altLang="en-US" dirty="0" smtClean="0"/>
              <a:t>声音可视化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526192" y="4343399"/>
            <a:ext cx="15136707" cy="3388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有关</a:t>
            </a:r>
            <a:r>
              <a:rPr lang="en-US" altLang="zh-CN" dirty="0" smtClean="0"/>
              <a:t>Web Audio API </a:t>
            </a:r>
            <a:r>
              <a:rPr lang="zh-CN" altLang="en-US" dirty="0" smtClean="0"/>
              <a:t>方面的姿势，上上上上周 已经由陈成荣大佬分享过</a:t>
            </a:r>
            <a:endParaRPr lang="en-US" altLang="zh-CN" dirty="0" smtClean="0"/>
          </a:p>
          <a:p>
            <a:r>
              <a:rPr lang="zh-CN" altLang="en-US" dirty="0" smtClean="0"/>
              <a:t>这里会简单的复习一下。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友情链接： </a:t>
            </a:r>
            <a:r>
              <a:rPr lang="en-US" altLang="zh-CN" dirty="0"/>
              <a:t>https://lexiangla.com/docs/3f2931d6b35111e8a19b5254002ec14d?company_from=eb9d75d0f38011e7ae86525400ebd317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01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688054" y="289987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</a:rPr>
              <a:t>声音</a:t>
            </a:r>
            <a:r>
              <a:rPr lang="zh-CN" altLang="en-US" dirty="0" smtClean="0">
                <a:solidFill>
                  <a:prstClr val="black"/>
                </a:solidFill>
              </a:rPr>
              <a:t>可视化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音频文件的处理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4401" y="1779813"/>
            <a:ext cx="25748498" cy="119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上上上上周 </a:t>
            </a:r>
            <a:r>
              <a:rPr lang="en-US" altLang="zh-CN" dirty="0" err="1" smtClean="0"/>
              <a:t>Singlemai</a:t>
            </a:r>
            <a:r>
              <a:rPr lang="en-US" altLang="zh-CN" dirty="0" smtClean="0"/>
              <a:t> </a:t>
            </a:r>
            <a:r>
              <a:rPr lang="zh-CN" altLang="en-US" dirty="0" smtClean="0"/>
              <a:t>所演示的是接入麦克风进行音频的采集，这里我们换一种方式，使用上传文件的方式进行源数据的导入，并解析为二进制流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51" y="3080358"/>
            <a:ext cx="8825942" cy="71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2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8571169" y="4419621"/>
            <a:ext cx="10611529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补间动画的计算</a:t>
            </a:r>
            <a:endParaRPr dirty="0"/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文本框 7"/>
          <p:cNvSpPr txBox="1"/>
          <p:nvPr/>
        </p:nvSpPr>
        <p:spPr>
          <a:xfrm>
            <a:off x="7472831" y="6143139"/>
            <a:ext cx="92396" cy="6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dirty="0"/>
          </a:p>
        </p:txBody>
      </p:sp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886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309916" y="289987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</a:rPr>
              <a:t>声音可视化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关于音频数据的处理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01" y="3237957"/>
            <a:ext cx="15408447" cy="19810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46564" y="1309232"/>
            <a:ext cx="23337864" cy="1740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在声音可视化这个小</a:t>
            </a:r>
            <a:r>
              <a:rPr lang="en-US" altLang="zh-CN" dirty="0" smtClean="0"/>
              <a:t>DEMO </a:t>
            </a:r>
            <a:r>
              <a:rPr lang="zh-CN" altLang="en-US" dirty="0" smtClean="0"/>
              <a:t>中我们主要展示一个圆形的音频图</a:t>
            </a:r>
            <a:endParaRPr lang="en-US" altLang="zh-CN" dirty="0" smtClean="0"/>
          </a:p>
          <a:p>
            <a:r>
              <a:rPr lang="zh-CN" altLang="en-US" dirty="0" smtClean="0"/>
              <a:t>所以首先这里我们要确定一个变量</a:t>
            </a:r>
            <a:r>
              <a:rPr lang="en-US" altLang="zh-CN" dirty="0" smtClean="0"/>
              <a:t>—</a:t>
            </a:r>
            <a:r>
              <a:rPr lang="zh-CN" altLang="en-US" dirty="0" smtClean="0"/>
              <a:t> 采样数（</a:t>
            </a:r>
            <a:r>
              <a:rPr lang="en-US" altLang="zh-CN" dirty="0" err="1" smtClean="0"/>
              <a:t>samplePoint</a:t>
            </a:r>
            <a:r>
              <a:rPr lang="zh-CN" altLang="en-US" dirty="0" smtClean="0"/>
              <a:t>） 采样数的多少决定了，在全音频域中，采集多少个数据</a:t>
            </a:r>
            <a:endParaRPr lang="en-US" altLang="zh-CN" dirty="0" smtClean="0"/>
          </a:p>
          <a:p>
            <a:r>
              <a:rPr lang="zh-CN" altLang="en-US" dirty="0" smtClean="0"/>
              <a:t>同时确定一个变量</a:t>
            </a:r>
            <a:r>
              <a:rPr lang="en-US" altLang="zh-CN" dirty="0" err="1" smtClean="0"/>
              <a:t>dataStack</a:t>
            </a:r>
            <a:r>
              <a:rPr lang="en-US" altLang="zh-CN" dirty="0" smtClean="0"/>
              <a:t> </a:t>
            </a:r>
            <a:r>
              <a:rPr lang="zh-CN" altLang="en-US" dirty="0" smtClean="0"/>
              <a:t>用来存储这些音频数值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30" y="5867287"/>
            <a:ext cx="9760370" cy="459542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11099" y="7077667"/>
            <a:ext cx="15061752" cy="1740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我们监听</a:t>
            </a:r>
            <a:r>
              <a:rPr lang="en-US" altLang="zh-CN" dirty="0" err="1" smtClean="0"/>
              <a:t>audioprocess</a:t>
            </a:r>
            <a:r>
              <a:rPr lang="en-US" altLang="zh-CN" dirty="0" smtClean="0"/>
              <a:t> </a:t>
            </a:r>
            <a:r>
              <a:rPr lang="zh-CN" altLang="en-US" dirty="0" smtClean="0"/>
              <a:t>这个原生事件，将 </a:t>
            </a:r>
            <a:r>
              <a:rPr lang="en-US" altLang="zh-CN" dirty="0" err="1" smtClean="0"/>
              <a:t>analyser</a:t>
            </a:r>
            <a:r>
              <a:rPr lang="en-US" altLang="zh-CN" dirty="0" smtClean="0"/>
              <a:t> </a:t>
            </a:r>
            <a:r>
              <a:rPr lang="zh-CN" altLang="en-US" dirty="0" smtClean="0"/>
              <a:t>分析器所得到的音频数据</a:t>
            </a:r>
            <a:endParaRPr lang="en-US" altLang="zh-CN" dirty="0" smtClean="0"/>
          </a:p>
          <a:p>
            <a:r>
              <a:rPr lang="zh-CN" altLang="en-US" dirty="0" smtClean="0"/>
              <a:t>这里的算法很简单，就是将 分析器获取到的数据量 </a:t>
            </a:r>
            <a:r>
              <a:rPr lang="en-US" altLang="zh-CN" dirty="0" smtClean="0"/>
              <a:t>/ </a:t>
            </a:r>
            <a:r>
              <a:rPr lang="zh-CN" altLang="en-US" dirty="0" smtClean="0"/>
              <a:t>采样数 得到 </a:t>
            </a:r>
            <a:r>
              <a:rPr lang="en-US" altLang="zh-CN" dirty="0" smtClean="0"/>
              <a:t>step </a:t>
            </a:r>
          </a:p>
          <a:p>
            <a:r>
              <a:rPr lang="zh-CN" altLang="en-US" dirty="0" smtClean="0"/>
              <a:t>然后均匀的获取这些数据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1964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309916" y="289987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</a:rPr>
              <a:t>声音可视化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</a:t>
            </a:r>
            <a:r>
              <a:rPr lang="zh-CN" altLang="en-US" dirty="0" smtClean="0">
                <a:solidFill>
                  <a:prstClr val="black"/>
                </a:solidFill>
              </a:rPr>
              <a:t>音频图绘制</a:t>
            </a:r>
            <a:r>
              <a:rPr lang="zh-CN" altLang="en-US" dirty="0">
                <a:solidFill>
                  <a:prstClr val="black"/>
                </a:solidFill>
              </a:rPr>
              <a:t>流程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90457" y="1875936"/>
            <a:ext cx="15313808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拿到了音频数据，我们就可以开始来绘制动画了，就按照我刚刚所说的流程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93557" y="2951745"/>
            <a:ext cx="23107608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渲染函数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创建离屏画布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创建视图画布 </a:t>
            </a:r>
            <a:r>
              <a:rPr lang="en-US" altLang="zh-CN" dirty="0" smtClean="0"/>
              <a:t>-&gt;  </a:t>
            </a:r>
            <a:r>
              <a:rPr lang="zh-CN" altLang="en-US" dirty="0" smtClean="0"/>
              <a:t>处理锯齿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根据音频数据不断绘制并渲染图形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颜色控制</a:t>
            </a:r>
            <a:r>
              <a:rPr lang="en-US" altLang="zh-CN" dirty="0" smtClean="0"/>
              <a:t>+</a:t>
            </a:r>
            <a:r>
              <a:rPr lang="zh-CN" altLang="en-US" dirty="0" smtClean="0"/>
              <a:t>合拼图层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905" y="4932475"/>
            <a:ext cx="12444021" cy="36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0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8687365" y="289987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</a:rPr>
              <a:t>声音可视化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</a:t>
            </a:r>
            <a:r>
              <a:rPr lang="zh-CN" altLang="en-US" noProof="0" dirty="0" smtClean="0">
                <a:solidFill>
                  <a:prstClr val="black"/>
                </a:solidFill>
              </a:rPr>
              <a:t>绘制音频图</a:t>
            </a:r>
            <a:endParaRPr kumimoji="0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305" y="2776423"/>
            <a:ext cx="11722781" cy="73508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17762" y="1546315"/>
            <a:ext cx="16423086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先对音频数据做简单处理，取每次音频变化的平均值，根据简单的绘制算法绘制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404" y="3203808"/>
            <a:ext cx="113157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1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9157674" y="436286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</a:rPr>
              <a:t>声音可视化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</a:t>
            </a:r>
            <a:r>
              <a:rPr lang="zh-CN" altLang="en-US" dirty="0"/>
              <a:t>颜色</a:t>
            </a:r>
            <a:r>
              <a:rPr lang="zh-CN" altLang="en-US" dirty="0" smtClean="0"/>
              <a:t>控制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1834" y="1910443"/>
            <a:ext cx="10667920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颜色工具函数，将</a:t>
            </a:r>
            <a:r>
              <a:rPr lang="en-US" altLang="zh-CN" dirty="0" err="1" smtClean="0"/>
              <a:t>rgb</a:t>
            </a:r>
            <a:r>
              <a:rPr lang="zh-CN" altLang="en-US" dirty="0" smtClean="0"/>
              <a:t>格式转化为</a:t>
            </a:r>
            <a:r>
              <a:rPr lang="en-US" altLang="zh-CN" dirty="0" smtClean="0"/>
              <a:t>Hex</a:t>
            </a:r>
            <a:r>
              <a:rPr lang="zh-CN" altLang="en-US" dirty="0" smtClean="0"/>
              <a:t>格式的工具函数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11463" y="2723931"/>
            <a:ext cx="13661737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255 =  2^8 – 1</a:t>
            </a:r>
          </a:p>
          <a:p>
            <a:r>
              <a:rPr lang="en-US" altLang="zh-CN" dirty="0" smtClean="0"/>
              <a:t>0 – 255 </a:t>
            </a:r>
            <a:r>
              <a:rPr lang="zh-CN" altLang="en-US" dirty="0" smtClean="0"/>
              <a:t>共 </a:t>
            </a:r>
            <a:r>
              <a:rPr lang="en-US" altLang="zh-CN" dirty="0" smtClean="0"/>
              <a:t>2^8 </a:t>
            </a:r>
            <a:r>
              <a:rPr lang="zh-CN" altLang="en-US" dirty="0" smtClean="0"/>
              <a:t>个 也就是 </a:t>
            </a:r>
            <a:r>
              <a:rPr lang="en-US" altLang="zh-CN" dirty="0" smtClean="0"/>
              <a:t>256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255</a:t>
            </a:r>
            <a:r>
              <a:rPr lang="zh-CN" altLang="en-US" dirty="0" smtClean="0"/>
              <a:t>的</a:t>
            </a:r>
            <a:r>
              <a:rPr lang="en-US" altLang="zh-CN" dirty="0" smtClean="0"/>
              <a:t>16</a:t>
            </a:r>
            <a:r>
              <a:rPr lang="zh-CN" altLang="en-US" dirty="0" smtClean="0"/>
              <a:t>进制为 </a:t>
            </a:r>
            <a:r>
              <a:rPr lang="en-US" altLang="zh-CN" dirty="0" smtClean="0"/>
              <a:t>FF</a:t>
            </a:r>
          </a:p>
          <a:p>
            <a:r>
              <a:rPr lang="en-US" altLang="zh-CN" dirty="0" err="1" smtClean="0"/>
              <a:t>rgb</a:t>
            </a:r>
            <a:r>
              <a:rPr lang="en-US" altLang="zh-CN" dirty="0" smtClean="0"/>
              <a:t> </a:t>
            </a:r>
            <a:r>
              <a:rPr lang="zh-CN" altLang="en-US" dirty="0" smtClean="0"/>
              <a:t>本质是 红 绿 蓝 三个通道，每个通道在取 </a:t>
            </a:r>
            <a:r>
              <a:rPr lang="en-US" altLang="zh-CN" dirty="0" smtClean="0"/>
              <a:t>0-255 </a:t>
            </a:r>
            <a:r>
              <a:rPr lang="zh-CN" altLang="en-US" dirty="0" smtClean="0"/>
              <a:t>间取值，所以 </a:t>
            </a:r>
            <a:r>
              <a:rPr lang="en-US" altLang="zh-CN" dirty="0" err="1" smtClean="0"/>
              <a:t>rgb</a:t>
            </a:r>
            <a:r>
              <a:rPr lang="en-US" altLang="zh-CN" dirty="0" smtClean="0"/>
              <a:t> </a:t>
            </a:r>
            <a:r>
              <a:rPr lang="zh-CN" altLang="en-US" dirty="0" smtClean="0"/>
              <a:t>一共能够描述 </a:t>
            </a:r>
            <a:r>
              <a:rPr lang="en-US" altLang="zh-CN" dirty="0" smtClean="0"/>
              <a:t>256 </a:t>
            </a:r>
            <a:r>
              <a:rPr lang="zh-CN" altLang="en-US" dirty="0" smtClean="0"/>
              <a:t>* </a:t>
            </a:r>
            <a:r>
              <a:rPr lang="en-US" altLang="zh-CN" dirty="0" smtClean="0"/>
              <a:t>256 </a:t>
            </a:r>
            <a:r>
              <a:rPr lang="zh-CN" altLang="en-US" dirty="0" smtClean="0"/>
              <a:t>* </a:t>
            </a:r>
            <a:r>
              <a:rPr lang="en-US" altLang="zh-CN" dirty="0" smtClean="0"/>
              <a:t>256 </a:t>
            </a:r>
            <a:r>
              <a:rPr lang="en-US" altLang="zh-CN" dirty="0"/>
              <a:t>= 16777216 </a:t>
            </a:r>
            <a:r>
              <a:rPr lang="zh-CN" altLang="en-US" dirty="0" smtClean="0"/>
              <a:t>种颜色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byte2Hex </a:t>
            </a:r>
            <a:r>
              <a:rPr lang="zh-CN" altLang="en-US" dirty="0" smtClean="0"/>
              <a:t>的功能 将单个通道的颜色值 </a:t>
            </a:r>
            <a:r>
              <a:rPr lang="en-US" altLang="zh-CN" dirty="0" smtClean="0"/>
              <a:t>0-255</a:t>
            </a:r>
            <a:r>
              <a:rPr lang="zh-CN" altLang="en-US" dirty="0" smtClean="0"/>
              <a:t>（</a:t>
            </a:r>
            <a:r>
              <a:rPr lang="zh-CN" altLang="en-US" dirty="0"/>
              <a:t>十进制</a:t>
            </a:r>
            <a:r>
              <a:rPr lang="zh-CN" altLang="en-US" dirty="0" smtClean="0"/>
              <a:t>）</a:t>
            </a:r>
            <a:r>
              <a:rPr lang="en-US" altLang="zh-CN" dirty="0" smtClean="0"/>
              <a:t> </a:t>
            </a:r>
            <a:r>
              <a:rPr lang="zh-CN" altLang="en-US" dirty="0" smtClean="0"/>
              <a:t>转化为 十六进制</a:t>
            </a:r>
            <a:endParaRPr lang="en-US" altLang="zh-CN" dirty="0" smtClean="0"/>
          </a:p>
          <a:p>
            <a:r>
              <a:rPr lang="en-US" altLang="zh-CN" dirty="0" smtClean="0"/>
              <a:t>byte2Hex </a:t>
            </a:r>
            <a:r>
              <a:rPr lang="zh-CN" altLang="en-US" dirty="0" smtClean="0"/>
              <a:t>有两种实现方式</a:t>
            </a:r>
            <a:r>
              <a:rPr lang="en-US" altLang="zh-CN" dirty="0" smtClean="0"/>
              <a:t>: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3" y="7211313"/>
            <a:ext cx="11359408" cy="33511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839" y="2890156"/>
            <a:ext cx="10754276" cy="24982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11839" y="1779814"/>
            <a:ext cx="5919697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byte2Hex </a:t>
            </a:r>
            <a:r>
              <a:rPr lang="zh-CN" altLang="en-US" dirty="0" smtClean="0"/>
              <a:t>拼接 </a:t>
            </a:r>
            <a:r>
              <a:rPr lang="en-US" altLang="zh-CN" dirty="0" err="1" smtClean="0"/>
              <a:t>rgb</a:t>
            </a:r>
            <a:r>
              <a:rPr lang="en-US" altLang="zh-CN" dirty="0" smtClean="0"/>
              <a:t> 3</a:t>
            </a:r>
            <a:r>
              <a:rPr lang="zh-CN" altLang="en-US" dirty="0" smtClean="0"/>
              <a:t>个值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9157674" y="436286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</a:rPr>
              <a:t>声音可视化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输出彩虹</a:t>
            </a:r>
            <a:r>
              <a:rPr lang="zh-CN" altLang="en-US" dirty="0" smtClean="0"/>
              <a:t>色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49814" y="1706781"/>
            <a:ext cx="17398802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如果当 </a:t>
            </a:r>
            <a:r>
              <a:rPr lang="en-US" altLang="zh-CN" dirty="0" err="1" smtClean="0"/>
              <a:t>rgb</a:t>
            </a:r>
            <a:r>
              <a:rPr lang="en-US" altLang="zh-CN" dirty="0" smtClean="0"/>
              <a:t> 3</a:t>
            </a:r>
            <a:r>
              <a:rPr lang="zh-CN" altLang="en-US" dirty="0" smtClean="0"/>
              <a:t>个值相同的时候，颜色就只会成为灰、黑、白三种颜色</a:t>
            </a:r>
            <a:r>
              <a:rPr lang="en-US" altLang="zh-CN" dirty="0" smtClean="0"/>
              <a:t>, </a:t>
            </a:r>
            <a:r>
              <a:rPr lang="zh-CN" altLang="en-US" dirty="0" smtClean="0"/>
              <a:t>灰色深浅不一</a:t>
            </a:r>
            <a:endParaRPr lang="en-US" altLang="zh-CN" dirty="0" smtClean="0"/>
          </a:p>
          <a:p>
            <a:r>
              <a:rPr lang="zh-CN" altLang="en-US" dirty="0" smtClean="0"/>
              <a:t>我们把这种特殊的颜色称之为灰度，我们小时候看的黑白电视机就是运用的这种颜色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91118"/>
            <a:ext cx="13640778" cy="143056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5731" y="2897876"/>
            <a:ext cx="17703885" cy="3938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为了输出彩虹，我们需要获得随机并且均匀的获取多种颜色，</a:t>
            </a:r>
            <a:r>
              <a:rPr lang="en-US" altLang="zh-CN" dirty="0" smtClean="0"/>
              <a:t>Sin</a:t>
            </a:r>
            <a:r>
              <a:rPr lang="zh-CN" altLang="en-US" dirty="0" smtClean="0"/>
              <a:t>函数为我们提供了方案</a:t>
            </a:r>
            <a:endParaRPr lang="en-US" altLang="zh-CN" dirty="0" smtClean="0"/>
          </a:p>
          <a:p>
            <a:r>
              <a:rPr lang="zh-CN" altLang="en-US" dirty="0" smtClean="0"/>
              <a:t>因为</a:t>
            </a:r>
            <a:r>
              <a:rPr lang="en-US" altLang="zh-CN" dirty="0" smtClean="0"/>
              <a:t>Sin</a:t>
            </a:r>
            <a:r>
              <a:rPr lang="zh-CN" altLang="en-US" dirty="0" smtClean="0"/>
              <a:t>函数的取值域为 </a:t>
            </a:r>
            <a:r>
              <a:rPr lang="en-US" altLang="zh-CN" dirty="0" smtClean="0"/>
              <a:t>[-1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1], </a:t>
            </a:r>
            <a:r>
              <a:rPr lang="zh-CN" altLang="en-US" dirty="0" smtClean="0"/>
              <a:t>如果我们 在 </a:t>
            </a:r>
            <a:r>
              <a:rPr lang="en-US" altLang="zh-CN" dirty="0" smtClean="0"/>
              <a:t>0-255 </a:t>
            </a:r>
            <a:r>
              <a:rPr lang="zh-CN" altLang="en-US" dirty="0" smtClean="0"/>
              <a:t>之间使用</a:t>
            </a:r>
            <a:r>
              <a:rPr lang="en-US" altLang="zh-CN" dirty="0" smtClean="0"/>
              <a:t>Sin</a:t>
            </a:r>
            <a:r>
              <a:rPr lang="zh-CN" altLang="en-US" dirty="0" smtClean="0"/>
              <a:t>控制 </a:t>
            </a:r>
            <a:r>
              <a:rPr lang="zh-CN" altLang="en-US" dirty="0"/>
              <a:t>取</a:t>
            </a:r>
            <a:r>
              <a:rPr lang="zh-CN" altLang="en-US" dirty="0" smtClean="0"/>
              <a:t>色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for(</a:t>
            </a:r>
            <a:r>
              <a:rPr lang="en-US" altLang="zh-CN" dirty="0" err="1" smtClean="0"/>
              <a:t>var</a:t>
            </a:r>
            <a:r>
              <a:rPr lang="zh-CN" altLang="en-US" dirty="0"/>
              <a:t>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 0;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&lt; 32;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++) {  // </a:t>
            </a:r>
            <a:r>
              <a:rPr lang="zh-CN" altLang="en-US" dirty="0" smtClean="0"/>
              <a:t>取</a:t>
            </a:r>
            <a:r>
              <a:rPr lang="en-US" altLang="zh-CN" dirty="0" smtClean="0"/>
              <a:t>32</a:t>
            </a:r>
            <a:r>
              <a:rPr lang="zh-CN" altLang="en-US" dirty="0" smtClean="0"/>
              <a:t>种颜色，</a:t>
            </a:r>
            <a:r>
              <a:rPr lang="en-US" altLang="zh-CN" dirty="0" smtClean="0"/>
              <a:t>0.3</a:t>
            </a:r>
            <a:r>
              <a:rPr lang="zh-CN" altLang="en-US" dirty="0" smtClean="0"/>
              <a:t>为 取色频率 </a:t>
            </a:r>
            <a:r>
              <a:rPr lang="en-US" altLang="zh-CN" dirty="0"/>
              <a:t>frequency</a:t>
            </a:r>
            <a:endParaRPr lang="en-US" altLang="zh-CN" dirty="0" smtClean="0"/>
          </a:p>
          <a:p>
            <a:r>
              <a:rPr lang="en-US" altLang="zh-CN" dirty="0" smtClean="0"/>
              <a:t>  v = </a:t>
            </a:r>
            <a:r>
              <a:rPr lang="en-US" altLang="zh-CN" dirty="0" err="1" smtClean="0"/>
              <a:t>Math.Sin</a:t>
            </a:r>
            <a:r>
              <a:rPr lang="en-US" altLang="zh-CN" dirty="0" smtClean="0"/>
              <a:t>(0.3 </a:t>
            </a:r>
            <a:r>
              <a:rPr lang="zh-CN" altLang="en-US" dirty="0" smtClean="0"/>
              <a:t>*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 </a:t>
            </a:r>
            <a:r>
              <a:rPr lang="zh-CN" altLang="en-US" dirty="0" smtClean="0"/>
              <a:t>* </a:t>
            </a:r>
            <a:r>
              <a:rPr lang="en-US" altLang="zh-CN" dirty="0" smtClean="0"/>
              <a:t>127 + 128 /</a:t>
            </a:r>
            <a:r>
              <a:rPr lang="zh-CN" altLang="en-US" dirty="0" smtClean="0"/>
              <a:t>*</a:t>
            </a:r>
            <a:r>
              <a:rPr lang="en-US" altLang="zh-CN" dirty="0" smtClean="0"/>
              <a:t> 256 </a:t>
            </a:r>
            <a:r>
              <a:rPr lang="zh-CN" altLang="en-US" dirty="0" smtClean="0"/>
              <a:t>除以</a:t>
            </a:r>
            <a:r>
              <a:rPr lang="en-US" altLang="zh-CN" dirty="0" smtClean="0"/>
              <a:t> 2 === 128 </a:t>
            </a:r>
            <a:r>
              <a:rPr lang="zh-CN" altLang="en-US" dirty="0" smtClean="0"/>
              <a:t>即在</a:t>
            </a:r>
            <a:r>
              <a:rPr lang="en-US" altLang="zh-CN" dirty="0" smtClean="0"/>
              <a:t>0-255</a:t>
            </a:r>
            <a:r>
              <a:rPr lang="zh-CN" altLang="en-US" dirty="0" smtClean="0"/>
              <a:t>之间随机取值 *</a:t>
            </a:r>
            <a:r>
              <a:rPr lang="en-US" altLang="zh-CN" dirty="0" smtClean="0"/>
              <a:t>/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</a:p>
          <a:p>
            <a:r>
              <a:rPr lang="en-US" altLang="zh-CN" dirty="0" smtClean="0"/>
              <a:t>RGB2Color(v, v, v)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7189" y="4035855"/>
            <a:ext cx="5857430" cy="58574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5731" y="7585068"/>
            <a:ext cx="8560357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就能够输出如下的</a:t>
            </a:r>
            <a:r>
              <a:rPr lang="en-US" altLang="zh-CN" dirty="0" smtClean="0"/>
              <a:t>,</a:t>
            </a:r>
            <a:r>
              <a:rPr lang="zh-CN" altLang="en-US" dirty="0" smtClean="0"/>
              <a:t>既随机又均匀的灰度图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4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9157674" y="436286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</a:rPr>
              <a:t>声音可视化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输出彩虹</a:t>
            </a:r>
            <a:r>
              <a:rPr lang="zh-CN" altLang="en-US" dirty="0" smtClean="0"/>
              <a:t>色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45" y="1782421"/>
            <a:ext cx="16129747" cy="51908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3346" y="7233557"/>
            <a:ext cx="11297067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我们可以通过控制取色间隔 </a:t>
            </a:r>
            <a:r>
              <a:rPr lang="en-US" altLang="zh-CN" dirty="0" smtClean="0"/>
              <a:t>frequency </a:t>
            </a:r>
            <a:r>
              <a:rPr lang="zh-CN" altLang="en-US" dirty="0" smtClean="0"/>
              <a:t>来改变颜色分布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63963" y="8474529"/>
            <a:ext cx="17147643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最后一步，将灰度图变为彩色，这一步很简单，只需要在灰度的基础扩展颜色就好了</a:t>
            </a:r>
            <a:endParaRPr lang="en-US" altLang="zh-CN" dirty="0" smtClean="0"/>
          </a:p>
          <a:p>
            <a:r>
              <a:rPr lang="en-US" altLang="zh-CN" dirty="0" smtClean="0"/>
              <a:t>RGB2Color(v, v + 40, v + 60)</a:t>
            </a:r>
          </a:p>
        </p:txBody>
      </p:sp>
      <p:sp>
        <p:nvSpPr>
          <p:cNvPr id="7" name="矩形 6"/>
          <p:cNvSpPr/>
          <p:nvPr/>
        </p:nvSpPr>
        <p:spPr>
          <a:xfrm>
            <a:off x="12399736" y="2501212"/>
            <a:ext cx="13500100" cy="17404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但是这么做容易可能会使通道值超过</a:t>
            </a:r>
            <a:r>
              <a:rPr lang="en-US" altLang="zh-CN" dirty="0"/>
              <a:t>255</a:t>
            </a:r>
            <a:r>
              <a:rPr lang="zh-CN" altLang="en-US" dirty="0"/>
              <a:t>，所以，我们可以安全的通过</a:t>
            </a:r>
            <a:r>
              <a:rPr lang="en-US" altLang="zh-CN" dirty="0"/>
              <a:t>Sin</a:t>
            </a:r>
            <a:r>
              <a:rPr lang="zh-CN" altLang="en-US" dirty="0"/>
              <a:t>函数来随机</a:t>
            </a:r>
            <a:r>
              <a:rPr lang="zh-CN" altLang="en-US" dirty="0" smtClean="0"/>
              <a:t>取值，我们将逻辑封装为 </a:t>
            </a:r>
            <a:r>
              <a:rPr lang="en-US" altLang="zh-CN" dirty="0" smtClean="0"/>
              <a:t>colorful </a:t>
            </a:r>
            <a:r>
              <a:rPr lang="zh-CN" altLang="en-US" dirty="0" smtClean="0"/>
              <a:t>函数，</a:t>
            </a:r>
            <a:r>
              <a:rPr lang="zh-CN" altLang="en-US" dirty="0"/>
              <a:t>入</a:t>
            </a:r>
            <a:r>
              <a:rPr lang="zh-CN" altLang="en-US" dirty="0" smtClean="0"/>
              <a:t>参 </a:t>
            </a:r>
            <a:r>
              <a:rPr lang="en-US" altLang="zh-CN" dirty="0" err="1"/>
              <a:t>i</a:t>
            </a:r>
            <a:r>
              <a:rPr lang="en-US" altLang="zh-CN" dirty="0" smtClean="0"/>
              <a:t> </a:t>
            </a:r>
            <a:r>
              <a:rPr lang="zh-CN" altLang="en-US" dirty="0" smtClean="0"/>
              <a:t>为一个增量，通过不断叠加增量获得不同的颜色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736" y="4241688"/>
            <a:ext cx="12031275" cy="42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4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9157674" y="436286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</a:rPr>
              <a:t>声音可视化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输出彩虹</a:t>
            </a:r>
            <a:r>
              <a:rPr lang="zh-CN" altLang="en-US" dirty="0" smtClean="0"/>
              <a:t>色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197047" y="2384402"/>
            <a:ext cx="12104596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通过上述的一顿乱操作，我们已经可以得到一条彩虹色带了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47" y="8258335"/>
            <a:ext cx="10660410" cy="6974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97047" y="3282044"/>
            <a:ext cx="10444285" cy="5036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frequency = .3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for </a:t>
            </a:r>
            <a:r>
              <a:rPr lang="en-US" altLang="zh-CN" dirty="0"/>
              <a:t>(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32; ++</a:t>
            </a:r>
            <a:r>
              <a:rPr lang="en-US" altLang="zh-CN" dirty="0" err="1"/>
              <a:t>i</a:t>
            </a:r>
            <a:r>
              <a:rPr lang="en-US" altLang="zh-CN" dirty="0" smtClean="0"/>
              <a:t>) {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red   </a:t>
            </a:r>
            <a:r>
              <a:rPr lang="en-US" altLang="zh-CN" dirty="0"/>
              <a:t>= </a:t>
            </a:r>
            <a:r>
              <a:rPr lang="en-US" altLang="zh-CN" dirty="0" err="1"/>
              <a:t>Math.sin</a:t>
            </a:r>
            <a:r>
              <a:rPr lang="en-US" altLang="zh-CN" dirty="0"/>
              <a:t>(frequency*</a:t>
            </a:r>
            <a:r>
              <a:rPr lang="en-US" altLang="zh-CN" dirty="0" err="1"/>
              <a:t>i</a:t>
            </a:r>
            <a:r>
              <a:rPr lang="en-US" altLang="zh-CN" dirty="0"/>
              <a:t> + 0) * 127 + </a:t>
            </a:r>
            <a:r>
              <a:rPr lang="en-US" altLang="zh-CN" dirty="0" smtClean="0"/>
              <a:t>128;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green </a:t>
            </a:r>
            <a:r>
              <a:rPr lang="en-US" altLang="zh-CN" dirty="0"/>
              <a:t>= </a:t>
            </a:r>
            <a:r>
              <a:rPr lang="en-US" altLang="zh-CN" dirty="0" err="1"/>
              <a:t>Math.sin</a:t>
            </a:r>
            <a:r>
              <a:rPr lang="en-US" altLang="zh-CN" dirty="0"/>
              <a:t>(frequency*</a:t>
            </a:r>
            <a:r>
              <a:rPr lang="en-US" altLang="zh-CN" dirty="0" err="1"/>
              <a:t>i</a:t>
            </a:r>
            <a:r>
              <a:rPr lang="en-US" altLang="zh-CN" dirty="0"/>
              <a:t> + 2) * 127 + </a:t>
            </a:r>
            <a:r>
              <a:rPr lang="en-US" altLang="zh-CN" dirty="0" smtClean="0"/>
              <a:t>128; </a:t>
            </a:r>
          </a:p>
          <a:p>
            <a:r>
              <a:rPr lang="en-US" altLang="zh-CN" dirty="0" smtClean="0"/>
              <a:t>  blue  </a:t>
            </a:r>
            <a:r>
              <a:rPr lang="en-US" altLang="zh-CN" dirty="0"/>
              <a:t>= </a:t>
            </a:r>
            <a:r>
              <a:rPr lang="en-US" altLang="zh-CN" dirty="0" err="1"/>
              <a:t>Math.sin</a:t>
            </a:r>
            <a:r>
              <a:rPr lang="en-US" altLang="zh-CN" dirty="0"/>
              <a:t>(frequency*</a:t>
            </a:r>
            <a:r>
              <a:rPr lang="en-US" altLang="zh-CN" dirty="0" err="1"/>
              <a:t>i</a:t>
            </a:r>
            <a:r>
              <a:rPr lang="en-US" altLang="zh-CN" dirty="0"/>
              <a:t> + 4) * 127 + 128;  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 </a:t>
            </a:r>
            <a:r>
              <a:rPr lang="en-US" altLang="zh-CN" dirty="0" err="1" smtClean="0"/>
              <a:t>document.write</a:t>
            </a:r>
            <a:r>
              <a:rPr lang="en-US" altLang="zh-CN" dirty="0"/>
              <a:t>( '&lt;font color="' + RGB2Color(</a:t>
            </a:r>
            <a:r>
              <a:rPr lang="en-US" altLang="zh-CN" dirty="0" err="1"/>
              <a:t>red,green,blue</a:t>
            </a:r>
            <a:r>
              <a:rPr lang="en-US" altLang="zh-CN" dirty="0"/>
              <a:t>) + '"&gt;&amp;#9608;&lt;/font</a:t>
            </a:r>
            <a:r>
              <a:rPr lang="en-US" altLang="zh-CN" dirty="0" smtClean="0"/>
              <a:t>&gt;');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73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9157674" y="436286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</a:rPr>
              <a:t>声音可视化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</a:t>
            </a: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输出彩虹</a:t>
            </a:r>
            <a:r>
              <a:rPr lang="zh-CN" altLang="en-US" dirty="0" smtClean="0"/>
              <a:t>色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636" y="2005578"/>
            <a:ext cx="7229475" cy="7229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3975" y="1601092"/>
            <a:ext cx="15172743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但是还不够，我们需要得到一个渐变图层，这里，我们采用</a:t>
            </a:r>
            <a:endParaRPr lang="en-US" altLang="zh-CN" dirty="0" smtClean="0"/>
          </a:p>
          <a:p>
            <a:r>
              <a:rPr lang="zh-CN" altLang="en-US" dirty="0" smtClean="0"/>
              <a:t>又左上到右下</a:t>
            </a:r>
            <a:r>
              <a:rPr lang="zh-CN" altLang="en-US" dirty="0"/>
              <a:t>线性</a:t>
            </a:r>
            <a:r>
              <a:rPr lang="zh-CN" altLang="en-US" dirty="0" smtClean="0"/>
              <a:t>渐变</a:t>
            </a:r>
            <a:r>
              <a:rPr lang="en-US" altLang="zh-CN" dirty="0" smtClean="0"/>
              <a:t>, </a:t>
            </a:r>
            <a:r>
              <a:rPr lang="zh-CN" altLang="en-US" dirty="0" smtClean="0"/>
              <a:t>这里我采用的算法是，取色带头尾的颜色进行渐变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74" y="3181728"/>
            <a:ext cx="5257369" cy="65827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221" y="3011696"/>
            <a:ext cx="1253568" cy="73603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572" y="4020115"/>
            <a:ext cx="10315662" cy="291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9386274" y="436286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</a:rPr>
              <a:t>声音可视化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—</a:t>
            </a:r>
            <a:r>
              <a:rPr lang="zh-CN" altLang="en-US" dirty="0" smtClean="0"/>
              <a:t>合</a:t>
            </a:r>
            <a:r>
              <a:rPr lang="zh-CN" altLang="en-US" dirty="0"/>
              <a:t>拼图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897" y="4676435"/>
            <a:ext cx="5065711" cy="4982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001" y="4676435"/>
            <a:ext cx="4969016" cy="49826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2384" y="4398123"/>
            <a:ext cx="10915834" cy="55630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897" y="1559052"/>
            <a:ext cx="9584418" cy="2875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13408" y="1559052"/>
            <a:ext cx="10513786" cy="288659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90257" y="9884831"/>
            <a:ext cx="2715808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采样点为</a:t>
            </a:r>
            <a:r>
              <a:rPr lang="en-US" altLang="zh-CN" dirty="0" smtClean="0"/>
              <a:t>256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386274" y="9901160"/>
            <a:ext cx="2948243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采样点为</a:t>
            </a:r>
            <a:r>
              <a:rPr lang="en-US" altLang="zh-CN" dirty="0" smtClean="0"/>
              <a:t>1024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314726" y="9884831"/>
            <a:ext cx="2018501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渐变图层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048778" y="9901160"/>
            <a:ext cx="5679440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source-in </a:t>
            </a:r>
            <a:r>
              <a:rPr lang="zh-CN" altLang="en-US" dirty="0" smtClean="0"/>
              <a:t>合拼后的图层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954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10764051" y="4419621"/>
            <a:ext cx="12255890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0" algn="l" defTabSz="1814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ThreeJs</a:t>
            </a:r>
            <a:endParaRPr kumimoji="0" sz="1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文本框 7"/>
          <p:cNvSpPr txBox="1"/>
          <p:nvPr/>
        </p:nvSpPr>
        <p:spPr>
          <a:xfrm>
            <a:off x="7472831" y="6143139"/>
            <a:ext cx="92396" cy="6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1814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kumimoji="0" sz="357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26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22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6" name="object 37"/>
          <p:cNvSpPr txBox="1"/>
          <p:nvPr/>
        </p:nvSpPr>
        <p:spPr>
          <a:xfrm>
            <a:off x="7687156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err="1" smtClean="0"/>
              <a:t>Css</a:t>
            </a:r>
            <a:r>
              <a:rPr lang="en-US" altLang="zh-CN" dirty="0" smtClean="0"/>
              <a:t> Animation</a:t>
            </a:r>
            <a:r>
              <a:rPr lang="zh-CN" altLang="en-US" dirty="0" smtClean="0"/>
              <a:t>， 间补动画计算公式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684" y="4215864"/>
            <a:ext cx="2401433" cy="19310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9117" y="2562737"/>
            <a:ext cx="12900994" cy="10954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2257" y="5133986"/>
            <a:ext cx="4040762" cy="39122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2342" y="3881756"/>
            <a:ext cx="8782050" cy="102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22" y="3110481"/>
            <a:ext cx="10142758" cy="46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9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9290956" y="436286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1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ThreeJs</a:t>
            </a:r>
            <a:r>
              <a:rPr lang="en-US" altLang="zh-CN" dirty="0" smtClean="0">
                <a:solidFill>
                  <a:prstClr val="black"/>
                </a:solidFill>
              </a:rPr>
              <a:t>-</a:t>
            </a:r>
            <a:r>
              <a:rPr lang="zh-CN" altLang="en-US" dirty="0" smtClean="0">
                <a:solidFill>
                  <a:prstClr val="black"/>
                </a:solidFill>
              </a:rPr>
              <a:t>作者介绍</a:t>
            </a:r>
            <a:endParaRPr kumimoji="0" lang="zh-CN" altLang="en-US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378" y="2130765"/>
            <a:ext cx="11953875" cy="60483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585" y="1912571"/>
            <a:ext cx="6012543" cy="605429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283822" y="8245699"/>
            <a:ext cx="13500100" cy="22898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/>
              <a:t>Ricardo Cabello</a:t>
            </a:r>
          </a:p>
          <a:p>
            <a:r>
              <a:rPr lang="zh-CN" altLang="en-US" b="1" dirty="0" smtClean="0">
                <a:solidFill>
                  <a:srgbClr val="24292E"/>
                </a:solidFill>
                <a:latin typeface="-apple-system"/>
              </a:rPr>
              <a:t>（</a:t>
            </a:r>
            <a:r>
              <a:rPr lang="en-US" altLang="zh-CN" b="1" dirty="0" err="1" smtClean="0">
                <a:solidFill>
                  <a:srgbClr val="24292E"/>
                </a:solidFill>
                <a:latin typeface="-apple-system"/>
              </a:rPr>
              <a:t>Mr.doob</a:t>
            </a:r>
            <a:r>
              <a:rPr lang="zh-CN" altLang="en-US" b="1" dirty="0" smtClean="0">
                <a:solidFill>
                  <a:srgbClr val="24292E"/>
                </a:solidFill>
                <a:latin typeface="-apple-system"/>
              </a:rPr>
              <a:t>）</a:t>
            </a:r>
            <a:endParaRPr lang="en-US" altLang="zh-CN" b="1" dirty="0">
              <a:solidFill>
                <a:srgbClr val="24292E"/>
              </a:solidFill>
              <a:latin typeface="-apple-system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492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10172603" y="436286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1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ThreeJs</a:t>
            </a:r>
            <a:r>
              <a:rPr lang="en-US" altLang="zh-CN" dirty="0" smtClean="0">
                <a:solidFill>
                  <a:prstClr val="black"/>
                </a:solidFill>
              </a:rPr>
              <a:t>-</a:t>
            </a:r>
            <a:r>
              <a:rPr lang="zh-CN" altLang="en-US" dirty="0" smtClean="0">
                <a:solidFill>
                  <a:prstClr val="black"/>
                </a:solidFill>
              </a:rPr>
              <a:t>介绍</a:t>
            </a:r>
            <a:endParaRPr kumimoji="0" lang="zh-CN" altLang="en-US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4591" y="1714499"/>
            <a:ext cx="13204640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ThreeJs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是用来在浏览器实现</a:t>
            </a:r>
            <a:r>
              <a:rPr lang="en-US" altLang="zh-CN" dirty="0" smtClean="0"/>
              <a:t>3D</a:t>
            </a:r>
            <a:r>
              <a:rPr lang="zh-CN" altLang="en-US" dirty="0" smtClean="0"/>
              <a:t>效果渲染的库，其采用右手坐标系</a:t>
            </a:r>
            <a:endParaRPr lang="en-US" altLang="zh-CN" dirty="0" smtClean="0"/>
          </a:p>
          <a:p>
            <a:r>
              <a:rPr lang="en-US" altLang="zh-CN" dirty="0" err="1" smtClean="0"/>
              <a:t>ThreeJs</a:t>
            </a:r>
            <a:r>
              <a:rPr lang="en-US" altLang="zh-CN" dirty="0" smtClean="0"/>
              <a:t> </a:t>
            </a:r>
            <a:r>
              <a:rPr lang="zh-CN" altLang="en-US" dirty="0" smtClean="0"/>
              <a:t>流程简单来说就是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" y="3187050"/>
            <a:ext cx="8008395" cy="67923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828" y="3187050"/>
            <a:ext cx="17277698" cy="7190880"/>
          </a:xfrm>
          <a:prstGeom prst="rect">
            <a:avLst/>
          </a:prstGeom>
        </p:spPr>
      </p:pic>
      <p:pic>
        <p:nvPicPr>
          <p:cNvPr id="1026" name="Picture 2" descr="three.jsåæ ç³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11224" y="-548239"/>
            <a:ext cx="6831105" cy="445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0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36" y="1539076"/>
            <a:ext cx="9715500" cy="60007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11800" y="7978589"/>
            <a:ext cx="13479972" cy="1740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注意</a:t>
            </a:r>
            <a:r>
              <a:rPr lang="en-US" altLang="zh-CN" dirty="0" err="1" smtClean="0"/>
              <a:t>ThreeJs</a:t>
            </a:r>
            <a:r>
              <a:rPr lang="en-US" altLang="zh-CN" dirty="0" smtClean="0"/>
              <a:t> </a:t>
            </a:r>
            <a:r>
              <a:rPr lang="zh-CN" altLang="en-US" dirty="0" smtClean="0"/>
              <a:t>内不是以</a:t>
            </a:r>
            <a:r>
              <a:rPr lang="en-US" altLang="zh-CN" dirty="0" err="1" smtClean="0"/>
              <a:t>px</a:t>
            </a:r>
            <a:r>
              <a:rPr lang="zh-CN" altLang="en-US" dirty="0" smtClean="0"/>
              <a:t>为单位，而是以米作为单位</a:t>
            </a:r>
            <a:endParaRPr lang="en-US" altLang="zh-CN" dirty="0" smtClean="0"/>
          </a:p>
          <a:p>
            <a:r>
              <a:rPr lang="zh-CN" altLang="en-US" dirty="0" smtClean="0"/>
              <a:t>所以初学者很容易犯一个问题，就是由于摄像机位置设置不合理，</a:t>
            </a:r>
            <a:endParaRPr lang="en-US" altLang="zh-CN" dirty="0" smtClean="0"/>
          </a:p>
          <a:p>
            <a:r>
              <a:rPr lang="zh-CN" altLang="en-US" dirty="0" smtClean="0"/>
              <a:t>导致什么都看不到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9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10764051" y="4419621"/>
            <a:ext cx="12255890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0" algn="l" defTabSz="1814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noProof="0" dirty="0" smtClean="0"/>
              <a:t>揉纸动画</a:t>
            </a:r>
            <a:endParaRPr kumimoji="0" sz="1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文本框 7"/>
          <p:cNvSpPr txBox="1"/>
          <p:nvPr/>
        </p:nvSpPr>
        <p:spPr>
          <a:xfrm>
            <a:off x="7472831" y="6143139"/>
            <a:ext cx="92396" cy="6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1814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kumimoji="0" sz="357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45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10172603" y="436286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1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ThreeJs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-</a:t>
            </a:r>
            <a:r>
              <a:rPr lang="zh-CN" altLang="en-US" dirty="0" smtClean="0">
                <a:solidFill>
                  <a:prstClr val="black"/>
                </a:solidFill>
              </a:rPr>
              <a:t>揉纸动画</a:t>
            </a:r>
            <a:endParaRPr kumimoji="0" lang="zh-CN" altLang="en-US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899" y="2266715"/>
            <a:ext cx="11727983" cy="69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8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10172603" y="436286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1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ThreeJs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-</a:t>
            </a:r>
            <a:r>
              <a:rPr lang="zh-CN" altLang="en-US" dirty="0" smtClean="0">
                <a:solidFill>
                  <a:prstClr val="black"/>
                </a:solidFill>
              </a:rPr>
              <a:t>揉纸动画</a:t>
            </a:r>
            <a:endParaRPr kumimoji="0" lang="zh-CN" altLang="en-US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09" y="2641811"/>
            <a:ext cx="5126562" cy="53109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3963" y="2908814"/>
            <a:ext cx="4495800" cy="416242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6622676" y="4961071"/>
            <a:ext cx="1147482" cy="636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17654327" y="4854137"/>
            <a:ext cx="1201271" cy="886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23863" y="2019475"/>
            <a:ext cx="135001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>
                <a:solidFill>
                  <a:srgbClr val="9872A2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vertices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plane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geometry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vertices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CE6700"/>
                </a:solidFill>
                <a:latin typeface="Consolas" panose="020B0609020204030204" pitchFamily="49" charset="0"/>
              </a:rPr>
              <a:t>map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9872A2"/>
                </a:solidFill>
                <a:latin typeface="Consolas" panose="020B0609020204030204" pitchFamily="49" charset="0"/>
              </a:rPr>
              <a:t>=&gt;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dirty="0" err="1">
                <a:solidFill>
                  <a:srgbClr val="9872A2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trgStack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[]</a:t>
            </a:r>
          </a:p>
          <a:p>
            <a:r>
              <a:rPr lang="en-US" altLang="zh-CN" sz="2000" dirty="0">
                <a:solidFill>
                  <a:srgbClr val="9872A2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2000" dirty="0">
                <a:solidFill>
                  <a:srgbClr val="9872A2"/>
                </a:solidFill>
                <a:latin typeface="Consolas" panose="020B0609020204030204" pitchFamily="49" charset="0"/>
              </a:rPr>
              <a:t>let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vertices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C7444A"/>
                </a:solidFill>
                <a:latin typeface="Consolas" panose="020B0609020204030204" pitchFamily="49" charset="0"/>
              </a:rPr>
              <a:t>length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++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zh-CN" sz="2000" dirty="0" err="1">
                <a:solidFill>
                  <a:srgbClr val="9872A2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deg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19</a:t>
            </a:r>
            <a:endParaRPr lang="en-US" altLang="zh-CN" sz="20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/>
            </a:r>
            <a:b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</a:b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/** </a:t>
            </a:r>
            <a:r>
              <a:rPr lang="zh-CN" altLang="en-US" sz="2000" dirty="0">
                <a:solidFill>
                  <a:srgbClr val="9A9B99"/>
                </a:solidFill>
                <a:latin typeface="Consolas" panose="020B0609020204030204" pitchFamily="49" charset="0"/>
              </a:rPr>
              <a:t>圆形函数 *</a:t>
            </a: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/</a:t>
            </a:r>
            <a:endParaRPr lang="zh-CN" altLang="en-US" sz="20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2000" dirty="0" err="1">
                <a:solidFill>
                  <a:srgbClr val="9A9B99"/>
                </a:solidFill>
                <a:latin typeface="Consolas" panose="020B0609020204030204" pitchFamily="49" charset="0"/>
              </a:rPr>
              <a:t>trgStack.push</a:t>
            </a: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({</a:t>
            </a:r>
            <a:endParaRPr lang="en-US" altLang="zh-CN" sz="20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// _</a:t>
            </a:r>
            <a:r>
              <a:rPr lang="en-US" altLang="zh-CN" sz="2000" dirty="0" err="1">
                <a:solidFill>
                  <a:srgbClr val="9A9B99"/>
                </a:solidFill>
                <a:latin typeface="Consolas" panose="020B0609020204030204" pitchFamily="49" charset="0"/>
              </a:rPr>
              <a:t>tx</a:t>
            </a: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2000" dirty="0" err="1">
                <a:solidFill>
                  <a:srgbClr val="9A9B99"/>
                </a:solidFill>
                <a:latin typeface="Consolas" panose="020B0609020204030204" pitchFamily="49" charset="0"/>
              </a:rPr>
              <a:t>Math.cos</a:t>
            </a: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2000" dirty="0" err="1">
                <a:solidFill>
                  <a:srgbClr val="9A9B99"/>
                </a:solidFill>
                <a:latin typeface="Consolas" panose="020B0609020204030204" pitchFamily="49" charset="0"/>
              </a:rPr>
              <a:t>deg</a:t>
            </a: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 * </a:t>
            </a:r>
            <a:r>
              <a:rPr lang="en-US" altLang="zh-CN" sz="2000" dirty="0" err="1">
                <a:solidFill>
                  <a:srgbClr val="9A9B99"/>
                </a:solidFill>
                <a:latin typeface="Consolas" panose="020B0609020204030204" pitchFamily="49" charset="0"/>
              </a:rPr>
              <a:t>Math.PI</a:t>
            </a: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 / 180 ) * 66,</a:t>
            </a:r>
            <a:endParaRPr lang="en-US" altLang="zh-CN" sz="20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// _ty: </a:t>
            </a:r>
            <a:r>
              <a:rPr lang="en-US" altLang="zh-CN" sz="2000" dirty="0" err="1">
                <a:solidFill>
                  <a:srgbClr val="9A9B99"/>
                </a:solidFill>
                <a:latin typeface="Consolas" panose="020B0609020204030204" pitchFamily="49" charset="0"/>
              </a:rPr>
              <a:t>Math.sin</a:t>
            </a: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2000" dirty="0" err="1">
                <a:solidFill>
                  <a:srgbClr val="9A9B99"/>
                </a:solidFill>
                <a:latin typeface="Consolas" panose="020B0609020204030204" pitchFamily="49" charset="0"/>
              </a:rPr>
              <a:t>deg</a:t>
            </a: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 * </a:t>
            </a:r>
            <a:r>
              <a:rPr lang="en-US" altLang="zh-CN" sz="2000" dirty="0" err="1">
                <a:solidFill>
                  <a:srgbClr val="9A9B99"/>
                </a:solidFill>
                <a:latin typeface="Consolas" panose="020B0609020204030204" pitchFamily="49" charset="0"/>
              </a:rPr>
              <a:t>Math.PI</a:t>
            </a: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 / 180 ) * 66</a:t>
            </a:r>
            <a:endParaRPr lang="en-US" altLang="zh-CN" sz="20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// })</a:t>
            </a:r>
            <a:endParaRPr lang="en-US" altLang="zh-CN" sz="20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/>
            </a:r>
            <a:b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</a:b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// x = 16sin³(t)</a:t>
            </a:r>
            <a:endParaRPr lang="en-US" altLang="zh-CN" sz="20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// y = 13Cos(t) - 5Cos(2t) - 2Cos(3t) - Cos(4t)</a:t>
            </a:r>
            <a:endParaRPr lang="en-US" altLang="zh-CN" sz="20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/** </a:t>
            </a:r>
            <a:r>
              <a:rPr lang="zh-CN" altLang="en-US" sz="2000" dirty="0">
                <a:solidFill>
                  <a:srgbClr val="9A9B99"/>
                </a:solidFill>
                <a:latin typeface="Consolas" panose="020B0609020204030204" pitchFamily="49" charset="0"/>
              </a:rPr>
              <a:t>心形函数 *</a:t>
            </a:r>
            <a:r>
              <a:rPr lang="en-US" altLang="zh-CN" sz="2000" dirty="0">
                <a:solidFill>
                  <a:srgbClr val="9A9B99"/>
                </a:solidFill>
                <a:latin typeface="Consolas" panose="020B0609020204030204" pitchFamily="49" charset="0"/>
              </a:rPr>
              <a:t>/</a:t>
            </a:r>
            <a:endParaRPr lang="zh-CN" altLang="en-US" sz="20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solidFill>
                  <a:srgbClr val="9872A2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vdeg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((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C7444A"/>
                </a:solidFill>
                <a:latin typeface="Consolas" panose="020B0609020204030204" pitchFamily="49" charset="0"/>
              </a:rPr>
              <a:t>Math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C7444A"/>
                </a:solidFill>
                <a:latin typeface="Consolas" panose="020B0609020204030204" pitchFamily="49" charset="0"/>
              </a:rPr>
              <a:t>PI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/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vertices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C7444A"/>
                </a:solidFill>
                <a:latin typeface="Consolas" panose="020B0609020204030204" pitchFamily="49" charset="0"/>
              </a:rPr>
              <a:t>length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i</a:t>
            </a:r>
            <a:endParaRPr lang="en-US" altLang="zh-CN" sz="20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trgStack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872A2"/>
                </a:solidFill>
                <a:latin typeface="Consolas" panose="020B0609020204030204" pitchFamily="49" charset="0"/>
              </a:rPr>
              <a:t>push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tx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: 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C7444A"/>
                </a:solidFill>
                <a:latin typeface="Consolas" panose="020B0609020204030204" pitchFamily="49" charset="0"/>
              </a:rPr>
              <a:t>Math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872A2"/>
                </a:solidFill>
                <a:latin typeface="Consolas" panose="020B0609020204030204" pitchFamily="49" charset="0"/>
              </a:rPr>
              <a:t>pow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2000" dirty="0" err="1">
                <a:solidFill>
                  <a:srgbClr val="C7444A"/>
                </a:solidFill>
                <a:latin typeface="Consolas" panose="020B0609020204030204" pitchFamily="49" charset="0"/>
              </a:rPr>
              <a:t>Math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872A2"/>
                </a:solidFill>
                <a:latin typeface="Consolas" panose="020B0609020204030204" pitchFamily="49" charset="0"/>
              </a:rPr>
              <a:t>sin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vdeg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) , 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_ty: 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13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C7444A"/>
                </a:solidFill>
                <a:latin typeface="Consolas" panose="020B0609020204030204" pitchFamily="49" charset="0"/>
              </a:rPr>
              <a:t>Math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872A2"/>
                </a:solidFill>
                <a:latin typeface="Consolas" panose="020B0609020204030204" pitchFamily="49" charset="0"/>
              </a:rPr>
              <a:t>cos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vdeg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)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5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C7444A"/>
                </a:solidFill>
                <a:latin typeface="Consolas" panose="020B0609020204030204" pitchFamily="49" charset="0"/>
              </a:rPr>
              <a:t>Math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872A2"/>
                </a:solidFill>
                <a:latin typeface="Consolas" panose="020B0609020204030204" pitchFamily="49" charset="0"/>
              </a:rPr>
              <a:t>cos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vdeg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)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C7444A"/>
                </a:solidFill>
                <a:latin typeface="Consolas" panose="020B0609020204030204" pitchFamily="49" charset="0"/>
              </a:rPr>
              <a:t>Math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872A2"/>
                </a:solidFill>
                <a:latin typeface="Consolas" panose="020B0609020204030204" pitchFamily="49" charset="0"/>
              </a:rPr>
              <a:t>cos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3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vdeg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)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C7444A"/>
                </a:solidFill>
                <a:latin typeface="Consolas" panose="020B0609020204030204" pitchFamily="49" charset="0"/>
              </a:rPr>
              <a:t>Math</a:t>
            </a:r>
            <a:r>
              <a:rPr lang="en-US" altLang="zh-CN" sz="20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9872A2"/>
                </a:solidFill>
                <a:latin typeface="Consolas" panose="020B0609020204030204" pitchFamily="49" charset="0"/>
              </a:rPr>
              <a:t>cos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2000" dirty="0">
                <a:solidFill>
                  <a:srgbClr val="6089B4"/>
                </a:solidFill>
                <a:latin typeface="Consolas" panose="020B0609020204030204" pitchFamily="49" charset="0"/>
              </a:rPr>
              <a:t>4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6089B4"/>
                </a:solidFill>
                <a:latin typeface="Consolas" panose="020B0609020204030204" pitchFamily="49" charset="0"/>
              </a:rPr>
              <a:t>vdeg</a:t>
            </a:r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 )</a:t>
            </a:r>
          </a:p>
          <a:p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zh-CN" sz="2000" dirty="0">
                <a:solidFill>
                  <a:srgbClr val="C5C8C6"/>
                </a:solidFill>
                <a:latin typeface="Consolas" panose="020B0609020204030204" pitchFamily="49" charset="0"/>
              </a:rPr>
              <a:t>}</a:t>
            </a:r>
            <a:endParaRPr lang="en-US" altLang="zh-CN" sz="2000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8300" y="8539115"/>
            <a:ext cx="79520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6089B4"/>
                </a:solidFill>
                <a:latin typeface="Consolas" panose="020B0609020204030204" pitchFamily="49" charset="0"/>
              </a:rPr>
              <a:t>planeGeometry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9B0000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9B0000"/>
                </a:solidFill>
                <a:latin typeface="Consolas" panose="020B0609020204030204" pitchFamily="49" charset="0"/>
              </a:rPr>
              <a:t>PlaneGeometry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10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10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10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)</a:t>
            </a:r>
            <a:endParaRPr lang="en-US" altLang="zh-CN" sz="2400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73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10172603" y="436286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15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ThreeJs</a:t>
            </a:r>
            <a:r>
              <a:rPr kumimoji="0" lang="en-US" altLang="zh-CN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-</a:t>
            </a:r>
            <a:r>
              <a:rPr lang="zh-CN" altLang="en-US" dirty="0" smtClean="0">
                <a:solidFill>
                  <a:prstClr val="black"/>
                </a:solidFill>
              </a:rPr>
              <a:t>揉纸动画</a:t>
            </a:r>
            <a:endParaRPr kumimoji="0" lang="zh-CN" altLang="en-US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961628" y="1952568"/>
            <a:ext cx="12591199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9B0000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9B0000"/>
                </a:solidFill>
                <a:latin typeface="Consolas" panose="020B0609020204030204" pitchFamily="49" charset="0"/>
              </a:rPr>
              <a:t>TextureLoader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9872A2"/>
                </a:solidFill>
                <a:latin typeface="Consolas" panose="020B0609020204030204" pitchFamily="49" charset="0"/>
              </a:rPr>
              <a:t>load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_world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9872A2"/>
                </a:solidFill>
                <a:latin typeface="Consolas" panose="020B0609020204030204" pitchFamily="49" charset="0"/>
              </a:rPr>
              <a:t>_bmd2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dirty="0">
                <a:solidFill>
                  <a:srgbClr val="9872A2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(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map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) {</a:t>
            </a:r>
          </a:p>
          <a:p>
            <a:r>
              <a:rPr lang="en-US" altLang="zh-CN" sz="2400" dirty="0" err="1">
                <a:solidFill>
                  <a:srgbClr val="6089B4"/>
                </a:solidFill>
                <a:latin typeface="Consolas" panose="020B0609020204030204" pitchFamily="49" charset="0"/>
              </a:rPr>
              <a:t>map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wrapS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6089B4"/>
                </a:solidFill>
                <a:latin typeface="Consolas" panose="020B0609020204030204" pitchFamily="49" charset="0"/>
              </a:rPr>
              <a:t>map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wrapT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6089B4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RepeatWrapping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_op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color: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0xFFFFFF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side:</a:t>
            </a:r>
            <a:r>
              <a:rPr lang="en-US" altLang="zh-CN" sz="2400" dirty="0" err="1">
                <a:solidFill>
                  <a:srgbClr val="6089B4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DoubleSide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map: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map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wireframe: </a:t>
            </a:r>
            <a:r>
              <a:rPr lang="en-US" altLang="zh-CN" sz="2400" dirty="0">
                <a:solidFill>
                  <a:srgbClr val="408080"/>
                </a:solidFill>
                <a:latin typeface="Consolas" panose="020B0609020204030204" pitchFamily="49" charset="0"/>
              </a:rPr>
              <a:t>false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transparent: </a:t>
            </a:r>
            <a:r>
              <a:rPr lang="en-US" altLang="zh-CN" sz="2400" dirty="0">
                <a:solidFill>
                  <a:srgbClr val="408080"/>
                </a:solidFill>
                <a:latin typeface="Consolas" panose="020B0609020204030204" pitchFamily="49" charset="0"/>
              </a:rPr>
              <a:t>true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opacity: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overdraw: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0.5</a:t>
            </a:r>
            <a:endParaRPr lang="en-US" altLang="zh-CN" sz="24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/>
            </a:r>
            <a:b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</a:br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_material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9B0000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9B0000"/>
                </a:solidFill>
                <a:latin typeface="Consolas" panose="020B0609020204030204" pitchFamily="49" charset="0"/>
              </a:rPr>
              <a:t>MeshBasicMaterial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_op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9872A2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geoText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9B0000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9B0000"/>
                </a:solidFill>
                <a:latin typeface="Consolas" panose="020B0609020204030204" pitchFamily="49" charset="0"/>
              </a:rPr>
              <a:t>PlaneGeometry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_world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9872A2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stageWidth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_world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9872A2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stageHeight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/>
            </a:r>
            <a:b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</a:b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9872A2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meshText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9B0000"/>
                </a:solidFill>
                <a:latin typeface="Consolas" panose="020B0609020204030204" pitchFamily="49" charset="0"/>
              </a:rPr>
              <a:t>THREE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9B0000"/>
                </a:solidFill>
                <a:latin typeface="Consolas" panose="020B0609020204030204" pitchFamily="49" charset="0"/>
              </a:rPr>
              <a:t>Mesh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9872A2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geoText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_material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400" dirty="0" err="1">
                <a:solidFill>
                  <a:srgbClr val="6089B4"/>
                </a:solidFill>
                <a:latin typeface="Consolas" panose="020B0609020204030204" pitchFamily="49" charset="0"/>
              </a:rPr>
              <a:t>world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CE6700"/>
                </a:solidFill>
                <a:latin typeface="Consolas" panose="020B0609020204030204" pitchFamily="49" charset="0"/>
              </a:rPr>
              <a:t>addMesh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9872A2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400" dirty="0" err="1">
                <a:solidFill>
                  <a:srgbClr val="9872A2"/>
                </a:solidFill>
                <a:latin typeface="Consolas" panose="020B0609020204030204" pitchFamily="49" charset="0"/>
              </a:rPr>
              <a:t>meshText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dirty="0">
                <a:solidFill>
                  <a:srgbClr val="408080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self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400" dirty="0" err="1">
                <a:solidFill>
                  <a:srgbClr val="6089B4"/>
                </a:solidFill>
                <a:latin typeface="Consolas" panose="020B0609020204030204" pitchFamily="49" charset="0"/>
              </a:rPr>
              <a:t>meshText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6089B4"/>
                </a:solidFill>
                <a:latin typeface="Consolas" panose="020B0609020204030204" pitchFamily="49" charset="0"/>
              </a:rPr>
              <a:t>position</a:t>
            </a:r>
            <a:r>
              <a:rPr lang="en-US" altLang="zh-CN" sz="24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400" dirty="0" err="1">
                <a:solidFill>
                  <a:srgbClr val="C7444A"/>
                </a:solidFill>
                <a:latin typeface="Consolas" panose="020B0609020204030204" pitchFamily="49" charset="0"/>
              </a:rPr>
              <a:t>z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676867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2400" dirty="0">
                <a:solidFill>
                  <a:srgbClr val="6089B4"/>
                </a:solidFill>
                <a:latin typeface="Consolas" panose="020B0609020204030204" pitchFamily="49" charset="0"/>
              </a:rPr>
              <a:t>100</a:t>
            </a:r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dirty="0">
                <a:solidFill>
                  <a:srgbClr val="C5C8C6"/>
                </a:solidFill>
                <a:latin typeface="Consolas" panose="020B0609020204030204" pitchFamily="49" charset="0"/>
              </a:rPr>
              <a:t>})</a:t>
            </a:r>
            <a:endParaRPr lang="en-US" altLang="zh-CN" sz="2400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3975" y="5091953"/>
            <a:ext cx="2018501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加载图片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443038" y="5318942"/>
            <a:ext cx="125571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800" dirty="0" err="1">
                <a:solidFill>
                  <a:srgbClr val="6089B4"/>
                </a:solidFill>
                <a:latin typeface="Consolas" panose="020B0609020204030204" pitchFamily="49" charset="0"/>
              </a:rPr>
              <a:t>currentV</a:t>
            </a:r>
            <a:r>
              <a:rPr lang="en-US" altLang="zh-CN" sz="28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C7444A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( </a:t>
            </a:r>
            <a:r>
              <a:rPr lang="en-US" altLang="zh-CN" sz="2800" dirty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800" dirty="0" err="1">
                <a:solidFill>
                  <a:srgbClr val="6089B4"/>
                </a:solidFill>
                <a:latin typeface="Consolas" panose="020B0609020204030204" pitchFamily="49" charset="0"/>
              </a:rPr>
              <a:t>currentV</a:t>
            </a:r>
            <a:r>
              <a:rPr lang="en-US" altLang="zh-CN" sz="28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C7444A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 smtClean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 err="1" smtClean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 smtClean="0">
                <a:solidFill>
                  <a:srgbClr val="9872A2"/>
                </a:solidFill>
                <a:latin typeface="Consolas" panose="020B0609020204030204" pitchFamily="49" charset="0"/>
              </a:rPr>
              <a:t>sp</a:t>
            </a:r>
            <a:r>
              <a:rPr lang="en-US" altLang="zh-CN" sz="2800" dirty="0" smtClean="0">
                <a:solidFill>
                  <a:srgbClr val="C5C8C6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( </a:t>
            </a:r>
            <a:r>
              <a:rPr lang="en-US" altLang="zh-CN" sz="2800" dirty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800" dirty="0" err="1">
                <a:solidFill>
                  <a:srgbClr val="6089B4"/>
                </a:solidFill>
                <a:latin typeface="Consolas" panose="020B0609020204030204" pitchFamily="49" charset="0"/>
              </a:rPr>
              <a:t>trgV</a:t>
            </a:r>
            <a:r>
              <a:rPr lang="en-US" altLang="zh-CN" sz="28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C7444A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 smtClean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 err="1" smtClean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9872A2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800" dirty="0" smtClean="0">
                <a:solidFill>
                  <a:srgbClr val="C5C8C6"/>
                </a:solidFill>
                <a:latin typeface="Consolas" panose="020B0609020204030204" pitchFamily="49" charset="0"/>
              </a:rPr>
              <a:t>);</a:t>
            </a:r>
            <a:endParaRPr lang="en-US" altLang="zh-CN" sz="28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800" dirty="0" err="1">
                <a:solidFill>
                  <a:srgbClr val="6089B4"/>
                </a:solidFill>
                <a:latin typeface="Consolas" panose="020B0609020204030204" pitchFamily="49" charset="0"/>
              </a:rPr>
              <a:t>currentV</a:t>
            </a:r>
            <a:r>
              <a:rPr lang="en-US" altLang="zh-CN" sz="28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C7444A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( </a:t>
            </a:r>
            <a:r>
              <a:rPr lang="en-US" altLang="zh-CN" sz="2800" dirty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800" dirty="0" err="1">
                <a:solidFill>
                  <a:srgbClr val="6089B4"/>
                </a:solidFill>
                <a:latin typeface="Consolas" panose="020B0609020204030204" pitchFamily="49" charset="0"/>
              </a:rPr>
              <a:t>currentV</a:t>
            </a:r>
            <a:r>
              <a:rPr lang="en-US" altLang="zh-CN" sz="28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C7444A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 smtClean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 err="1" smtClean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 smtClean="0">
                <a:solidFill>
                  <a:srgbClr val="9872A2"/>
                </a:solidFill>
                <a:latin typeface="Consolas" panose="020B0609020204030204" pitchFamily="49" charset="0"/>
              </a:rPr>
              <a:t>sp</a:t>
            </a:r>
            <a:r>
              <a:rPr lang="en-US" altLang="zh-CN" sz="2800" dirty="0" smtClean="0">
                <a:solidFill>
                  <a:srgbClr val="C5C8C6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( </a:t>
            </a:r>
            <a:r>
              <a:rPr lang="en-US" altLang="zh-CN" sz="2800" dirty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800" dirty="0" err="1">
                <a:solidFill>
                  <a:srgbClr val="6089B4"/>
                </a:solidFill>
                <a:latin typeface="Consolas" panose="020B0609020204030204" pitchFamily="49" charset="0"/>
              </a:rPr>
              <a:t>trgV</a:t>
            </a:r>
            <a:r>
              <a:rPr lang="en-US" altLang="zh-CN" sz="28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C7444A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 smtClean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 err="1" smtClean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 smtClean="0">
                <a:solidFill>
                  <a:srgbClr val="9872A2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800" dirty="0" smtClean="0">
                <a:solidFill>
                  <a:srgbClr val="C5C8C6"/>
                </a:solidFill>
                <a:latin typeface="Consolas" panose="020B0609020204030204" pitchFamily="49" charset="0"/>
              </a:rPr>
              <a:t>);</a:t>
            </a:r>
            <a:endParaRPr lang="en-US" altLang="zh-CN" sz="2800" dirty="0">
              <a:solidFill>
                <a:srgbClr val="C5C8C6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800" dirty="0" err="1">
                <a:solidFill>
                  <a:srgbClr val="6089B4"/>
                </a:solidFill>
                <a:latin typeface="Consolas" panose="020B0609020204030204" pitchFamily="49" charset="0"/>
              </a:rPr>
              <a:t>currentV</a:t>
            </a:r>
            <a:r>
              <a:rPr lang="en-US" altLang="zh-CN" sz="28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C7444A"/>
                </a:solidFill>
                <a:latin typeface="Consolas" panose="020B0609020204030204" pitchFamily="49" charset="0"/>
              </a:rPr>
              <a:t>z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( </a:t>
            </a:r>
            <a:r>
              <a:rPr lang="en-US" altLang="zh-CN" sz="2800" dirty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800" dirty="0" err="1">
                <a:solidFill>
                  <a:srgbClr val="6089B4"/>
                </a:solidFill>
                <a:latin typeface="Consolas" panose="020B0609020204030204" pitchFamily="49" charset="0"/>
              </a:rPr>
              <a:t>currentV</a:t>
            </a:r>
            <a:r>
              <a:rPr lang="en-US" altLang="zh-CN" sz="28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C7444A"/>
                </a:solidFill>
                <a:latin typeface="Consolas" panose="020B0609020204030204" pitchFamily="49" charset="0"/>
              </a:rPr>
              <a:t>z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 smtClean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 err="1" smtClean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 smtClean="0">
                <a:solidFill>
                  <a:srgbClr val="9872A2"/>
                </a:solidFill>
                <a:latin typeface="Consolas" panose="020B0609020204030204" pitchFamily="49" charset="0"/>
              </a:rPr>
              <a:t>sp</a:t>
            </a:r>
            <a:r>
              <a:rPr lang="en-US" altLang="zh-CN" sz="2800" dirty="0" smtClean="0">
                <a:solidFill>
                  <a:srgbClr val="C5C8C6"/>
                </a:solidFill>
                <a:latin typeface="Consolas" panose="020B0609020204030204" pitchFamily="49" charset="0"/>
              </a:rPr>
              <a:t>)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( </a:t>
            </a:r>
            <a:r>
              <a:rPr lang="en-US" altLang="zh-CN" sz="2800" dirty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_</a:t>
            </a:r>
            <a:r>
              <a:rPr lang="en-US" altLang="zh-CN" sz="2800" dirty="0" err="1">
                <a:solidFill>
                  <a:srgbClr val="6089B4"/>
                </a:solidFill>
                <a:latin typeface="Consolas" panose="020B0609020204030204" pitchFamily="49" charset="0"/>
              </a:rPr>
              <a:t>trgV</a:t>
            </a:r>
            <a:r>
              <a:rPr lang="en-US" altLang="zh-CN" sz="28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C7444A"/>
                </a:solidFill>
                <a:latin typeface="Consolas" panose="020B0609020204030204" pitchFamily="49" charset="0"/>
              </a:rPr>
              <a:t>z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 smtClean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 err="1" smtClean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 smtClean="0">
                <a:solidFill>
                  <a:srgbClr val="9872A2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800" dirty="0" smtClean="0">
                <a:solidFill>
                  <a:srgbClr val="C5C8C6"/>
                </a:solidFill>
                <a:latin typeface="Consolas" panose="020B0609020204030204" pitchFamily="49" charset="0"/>
              </a:rPr>
              <a:t>);</a:t>
            </a:r>
            <a:endParaRPr lang="en-US" altLang="zh-CN" sz="2800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279129" y="2786463"/>
            <a:ext cx="5818871" cy="64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使用插值函数  ，制作动画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4551391" y="3806688"/>
            <a:ext cx="135001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 err="1" smtClean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 err="1" smtClean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9872A2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800" dirty="0" smtClean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>
                <a:solidFill>
                  <a:srgbClr val="C7444A"/>
                </a:solidFill>
                <a:latin typeface="Consolas" panose="020B0609020204030204" pitchFamily="49" charset="0"/>
              </a:rPr>
              <a:t>Math</a:t>
            </a:r>
            <a:r>
              <a:rPr lang="en-US" altLang="zh-CN" sz="2800" dirty="0" err="1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>
                <a:solidFill>
                  <a:srgbClr val="9872A2"/>
                </a:solidFill>
                <a:latin typeface="Consolas" panose="020B0609020204030204" pitchFamily="49" charset="0"/>
              </a:rPr>
              <a:t>random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18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0.01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0.08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800" dirty="0" err="1" smtClean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 err="1" smtClean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 smtClean="0">
                <a:solidFill>
                  <a:srgbClr val="9872A2"/>
                </a:solidFill>
                <a:latin typeface="Consolas" panose="020B0609020204030204" pitchFamily="49" charset="0"/>
              </a:rPr>
              <a:t>sp</a:t>
            </a:r>
            <a:r>
              <a:rPr lang="en-US" altLang="zh-CN" sz="2800" dirty="0" smtClean="0">
                <a:solidFill>
                  <a:srgbClr val="676867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800" dirty="0" smtClean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089B4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676867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2800" dirty="0">
                <a:solidFill>
                  <a:srgbClr val="C5C8C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 smtClean="0">
                <a:solidFill>
                  <a:srgbClr val="C7444A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2800" dirty="0" err="1" smtClean="0">
                <a:solidFill>
                  <a:srgbClr val="C5C8C6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 err="1" smtClean="0">
                <a:solidFill>
                  <a:srgbClr val="9872A2"/>
                </a:solidFill>
                <a:latin typeface="Consolas" panose="020B0609020204030204" pitchFamily="49" charset="0"/>
              </a:rPr>
              <a:t>p</a:t>
            </a:r>
            <a:r>
              <a:rPr lang="en-US" altLang="zh-CN" sz="2800" dirty="0" smtClean="0">
                <a:solidFill>
                  <a:srgbClr val="C5C8C6"/>
                </a:solidFill>
                <a:latin typeface="Consolas" panose="020B0609020204030204" pitchFamily="49" charset="0"/>
              </a:rPr>
              <a:t>;</a:t>
            </a:r>
            <a:endParaRPr lang="en-US" altLang="zh-CN" sz="2800" b="0" dirty="0">
              <a:solidFill>
                <a:srgbClr val="C5C8C6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0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57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object 37"/>
          <p:cNvSpPr txBox="1"/>
          <p:nvPr/>
        </p:nvSpPr>
        <p:spPr>
          <a:xfrm>
            <a:off x="11940379" y="337564"/>
            <a:ext cx="1616472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12700" algn="l" defTabSz="1439544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1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广告</a:t>
            </a:r>
            <a:endParaRPr kumimoji="0" lang="zh-CN" altLang="en-US" sz="5400" b="0" i="0" u="none" strike="noStrike" kern="1200" cap="none" spc="1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sp>
        <p:nvSpPr>
          <p:cNvPr id="3" name="AutoShape 2" descr="å³æåæ ç³»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·</a:t>
            </a:r>
            <a:endParaRPr lang="zh-CN" altLang="en-US" dirty="0"/>
          </a:p>
        </p:txBody>
      </p:sp>
      <p:pic>
        <p:nvPicPr>
          <p:cNvPr id="2052" name="Picture 4" descr="https://img1.doubanio.com/view/subject/l/public/s297850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04" y="1283098"/>
            <a:ext cx="7178675" cy="934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3811250" y="5311775"/>
            <a:ext cx="7794826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https://github.com/airen/svg-animations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811250" y="4746261"/>
            <a:ext cx="2076209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</a:t>
            </a:r>
            <a:r>
              <a:rPr lang="zh-CN" altLang="en-US" dirty="0" smtClean="0"/>
              <a:t>源地址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90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258503" y="14232194"/>
            <a:ext cx="184731" cy="1741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583975" y="403837"/>
            <a:ext cx="1201231" cy="602672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26152994" y="379483"/>
            <a:ext cx="509905" cy="325690"/>
            <a:chOff x="7102144" y="374073"/>
            <a:chExt cx="970140" cy="619655"/>
          </a:xfrm>
        </p:grpSpPr>
        <p:sp>
          <p:nvSpPr>
            <p:cNvPr id="9" name="矩形 8"/>
            <p:cNvSpPr/>
            <p:nvPr/>
          </p:nvSpPr>
          <p:spPr>
            <a:xfrm>
              <a:off x="7102145" y="374073"/>
              <a:ext cx="970139" cy="107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102144" y="630047"/>
              <a:ext cx="970139" cy="107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452852" y="886021"/>
              <a:ext cx="619431" cy="107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kumimoji="1"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1199630" y="1006509"/>
            <a:ext cx="46009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目前中文自然语言处理领域识别率市场第一…"/>
          <p:cNvSpPr txBox="1"/>
          <p:nvPr/>
        </p:nvSpPr>
        <p:spPr>
          <a:xfrm>
            <a:off x="2850087" y="2970873"/>
            <a:ext cx="23812811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401052" indent="-401052" defTabSz="1828163">
              <a:buSzPct val="100000"/>
              <a:buChar char="•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smtClean="0">
                <a:solidFill>
                  <a:schemeClr val="bg1"/>
                </a:solidFill>
              </a:rPr>
              <a:t>https://www.w3cplus.com/animation/spring-animation-in-css.html</a:t>
            </a:r>
          </a:p>
          <a:p>
            <a:pPr marL="401052" indent="-401052" defTabSz="1828163">
              <a:buSzPct val="100000"/>
              <a:buChar char="•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>
                <a:solidFill>
                  <a:schemeClr val="bg1"/>
                </a:solidFill>
              </a:rPr>
              <a:t>https://krazydad.com/tutorials/makecolors.php</a:t>
            </a:r>
            <a:endParaRPr lang="en-US" dirty="0" smtClean="0">
              <a:solidFill>
                <a:schemeClr val="bg1"/>
              </a:solidFill>
            </a:endParaRPr>
          </a:p>
          <a:p>
            <a:pPr marL="401052" indent="-401052" defTabSz="1828163">
              <a:buSzPct val="100000"/>
              <a:buChar char="•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smtClean="0">
                <a:solidFill>
                  <a:schemeClr val="bg1"/>
                </a:solidFill>
              </a:rPr>
              <a:t>https://homunculus.jp/</a:t>
            </a:r>
          </a:p>
          <a:p>
            <a:pPr marL="401052" indent="-401052" defTabSz="1828163">
              <a:buSzPct val="100000"/>
              <a:buChar char="•"/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dirty="0" smtClean="0">
                <a:solidFill>
                  <a:schemeClr val="bg1"/>
                </a:solidFill>
              </a:rPr>
              <a:t>https://developer.mozilla.org/en-US/docs/Web/API/CanvasRenderingContext2D/globalCompositeOperation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50087" y="6921136"/>
            <a:ext cx="17030560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特别感谢</a:t>
            </a:r>
            <a:r>
              <a:rPr lang="en-US" altLang="zh-CN" dirty="0" err="1" smtClean="0">
                <a:solidFill>
                  <a:schemeClr val="bg1"/>
                </a:solidFill>
              </a:rPr>
              <a:t>Yeep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提供展示电脑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感谢</a:t>
            </a:r>
            <a:r>
              <a:rPr lang="en-US" altLang="zh-CN" dirty="0" smtClean="0">
                <a:solidFill>
                  <a:schemeClr val="bg1"/>
                </a:solidFill>
              </a:rPr>
              <a:t>Win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</a:rPr>
              <a:t>支持，感谢陈成荣 关于</a:t>
            </a:r>
            <a:r>
              <a:rPr lang="en-US" altLang="zh-CN" dirty="0" smtClean="0">
                <a:solidFill>
                  <a:schemeClr val="bg1"/>
                </a:solidFill>
              </a:rPr>
              <a:t>Web Audio API </a:t>
            </a:r>
            <a:r>
              <a:rPr lang="zh-CN" altLang="en-US" smtClean="0">
                <a:solidFill>
                  <a:schemeClr val="bg1"/>
                </a:solidFill>
              </a:rPr>
              <a:t>的分享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92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22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6" name="object 37"/>
          <p:cNvSpPr txBox="1"/>
          <p:nvPr/>
        </p:nvSpPr>
        <p:spPr>
          <a:xfrm>
            <a:off x="7572856" y="375723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err="1" smtClean="0"/>
              <a:t>Css</a:t>
            </a:r>
            <a:r>
              <a:rPr lang="en-US" altLang="zh-CN" dirty="0" smtClean="0"/>
              <a:t> Animation</a:t>
            </a:r>
            <a:r>
              <a:rPr lang="zh-CN" altLang="en-US" dirty="0" smtClean="0"/>
              <a:t>， 间补动画</a:t>
            </a:r>
            <a:r>
              <a:rPr lang="zh-CN" altLang="en-US" dirty="0"/>
              <a:t>实践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27" y="3587989"/>
            <a:ext cx="14576467" cy="2432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1536" y="1728673"/>
            <a:ext cx="7323592" cy="85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5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4" descr="图片 4"/>
          <p:cNvPicPr>
            <a:picLocks noChangeAspect="1"/>
          </p:cNvPicPr>
          <p:nvPr/>
        </p:nvPicPr>
        <p:blipFill>
          <a:blip r:embed="rId2">
            <a:alphaModFix amt="64999"/>
            <a:extLst/>
          </a:blip>
          <a:stretch>
            <a:fillRect/>
          </a:stretch>
        </p:blipFill>
        <p:spPr>
          <a:xfrm>
            <a:off x="6448426" y="-2843180"/>
            <a:ext cx="14857016" cy="1667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矩形 2"/>
          <p:cNvSpPr txBox="1"/>
          <p:nvPr/>
        </p:nvSpPr>
        <p:spPr>
          <a:xfrm>
            <a:off x="8367096" y="4419621"/>
            <a:ext cx="10611529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1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0" marR="0" lvl="0" indent="0" algn="l" defTabSz="1814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弹性</a:t>
            </a:r>
            <a:r>
              <a:rPr kumimoji="0" lang="zh-CN" altLang="en-US" sz="1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sym typeface="微软雅黑"/>
              </a:rPr>
              <a:t>动画的计算</a:t>
            </a:r>
            <a:endParaRPr kumimoji="0" sz="1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pic>
        <p:nvPicPr>
          <p:cNvPr id="164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文本框 7"/>
          <p:cNvSpPr txBox="1"/>
          <p:nvPr/>
        </p:nvSpPr>
        <p:spPr>
          <a:xfrm>
            <a:off x="7472831" y="6143139"/>
            <a:ext cx="92396" cy="64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1814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kumimoji="0" sz="357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sym typeface="微软雅黑"/>
            </a:endParaRPr>
          </a:p>
        </p:txBody>
      </p:sp>
      <p:grpSp>
        <p:nvGrpSpPr>
          <p:cNvPr id="169" name="组 14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166" name="矩形 8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矩形 12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矩形 13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just" defTabSz="18141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357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44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22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6" name="object 37"/>
          <p:cNvSpPr txBox="1"/>
          <p:nvPr/>
        </p:nvSpPr>
        <p:spPr>
          <a:xfrm>
            <a:off x="7687156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err="1" smtClean="0"/>
              <a:t>Css</a:t>
            </a:r>
            <a:r>
              <a:rPr lang="en-US" altLang="zh-CN" dirty="0" smtClean="0"/>
              <a:t> Animation</a:t>
            </a:r>
            <a:r>
              <a:rPr lang="zh-CN" altLang="en-US" dirty="0" smtClean="0"/>
              <a:t>， 复杂的弹性动画帧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721" y="1420586"/>
            <a:ext cx="5868766" cy="92404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113" y="2460059"/>
            <a:ext cx="7033005" cy="75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2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975" y="404015"/>
            <a:ext cx="1201232" cy="602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5" name="组 12"/>
          <p:cNvGrpSpPr/>
          <p:nvPr/>
        </p:nvGrpSpPr>
        <p:grpSpPr>
          <a:xfrm>
            <a:off x="26152992" y="379650"/>
            <a:ext cx="509906" cy="325835"/>
            <a:chOff x="0" y="0"/>
            <a:chExt cx="509904" cy="325689"/>
          </a:xfrm>
        </p:grpSpPr>
        <p:sp>
          <p:nvSpPr>
            <p:cNvPr id="222" name="矩形 13"/>
            <p:cNvSpPr/>
            <p:nvPr/>
          </p:nvSpPr>
          <p:spPr>
            <a:xfrm>
              <a:off x="0" y="0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矩形 14"/>
            <p:cNvSpPr/>
            <p:nvPr/>
          </p:nvSpPr>
          <p:spPr>
            <a:xfrm>
              <a:off x="0" y="134539"/>
              <a:ext cx="509905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矩形 15"/>
            <p:cNvSpPr/>
            <p:nvPr/>
          </p:nvSpPr>
          <p:spPr>
            <a:xfrm>
              <a:off x="184331" y="269079"/>
              <a:ext cx="325573" cy="56611"/>
            </a:xfrm>
            <a:prstGeom prst="rect">
              <a:avLst/>
            </a:prstGeom>
            <a:solidFill>
              <a:srgbClr val="1033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6" name="object 37"/>
          <p:cNvSpPr txBox="1"/>
          <p:nvPr/>
        </p:nvSpPr>
        <p:spPr>
          <a:xfrm>
            <a:off x="7687156" y="289987"/>
            <a:ext cx="1198877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b">
            <a:spAutoFit/>
          </a:bodyPr>
          <a:lstStyle>
            <a:lvl1pPr indent="12700" defTabSz="1439544">
              <a:spcBef>
                <a:spcPts val="100"/>
              </a:spcBef>
              <a:defRPr sz="5400" spc="15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err="1" smtClean="0"/>
              <a:t>Css</a:t>
            </a:r>
            <a:r>
              <a:rPr lang="en-US" altLang="zh-CN" dirty="0" smtClean="0"/>
              <a:t> Animation</a:t>
            </a:r>
            <a:r>
              <a:rPr lang="zh-CN" altLang="en-US" dirty="0" smtClean="0"/>
              <a:t>， 补间动画计算公式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3329950" y="1992086"/>
            <a:ext cx="20400136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在我们生活中，很多都不是线性的，所以，我们引入缓动函数</a:t>
            </a:r>
            <a:r>
              <a:rPr lang="en-US" altLang="zh-CN" dirty="0" smtClean="0"/>
              <a:t>(ease function)</a:t>
            </a:r>
            <a:r>
              <a:rPr lang="zh-CN" altLang="en-US" dirty="0" smtClean="0"/>
              <a:t>，来不断地计算线性插值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354" y="3320030"/>
            <a:ext cx="10239604" cy="662928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06958" y="3504902"/>
            <a:ext cx="11567590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这么多复杂的缓动函数，也就导致了</a:t>
            </a:r>
            <a:r>
              <a:rPr lang="en-US" altLang="zh-CN" dirty="0" smtClean="0"/>
              <a:t>lerp </a:t>
            </a:r>
            <a:r>
              <a:rPr lang="zh-CN" altLang="en-US" dirty="0" smtClean="0"/>
              <a:t>的取值拓展到了</a:t>
            </a:r>
            <a:endParaRPr lang="en-US" altLang="zh-CN" dirty="0" smtClean="0"/>
          </a:p>
          <a:p>
            <a:r>
              <a:rPr lang="en-US" altLang="zh-CN" dirty="0" smtClean="0"/>
              <a:t>[-1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1]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2806958" y="5567099"/>
            <a:ext cx="11655755" cy="119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那么弹性帧的计算关键就是找到一个合适的</a:t>
            </a:r>
            <a:r>
              <a:rPr lang="zh-CN" altLang="en-US" b="1" dirty="0" smtClean="0"/>
              <a:t>弹性缓动函数</a:t>
            </a:r>
            <a:endParaRPr lang="en-US" altLang="zh-CN" b="1" dirty="0" smtClean="0"/>
          </a:p>
          <a:p>
            <a:r>
              <a:rPr lang="zh-CN" altLang="en-US" dirty="0" smtClean="0"/>
              <a:t>从</a:t>
            </a:r>
            <a:r>
              <a:rPr lang="en-US" altLang="zh-CN" dirty="0" smtClean="0"/>
              <a:t>0% </a:t>
            </a:r>
            <a:r>
              <a:rPr lang="zh-CN" altLang="en-US" dirty="0" smtClean="0"/>
              <a:t>到 </a:t>
            </a:r>
            <a:r>
              <a:rPr lang="en-US" altLang="zh-CN" dirty="0" smtClean="0"/>
              <a:t>100% </a:t>
            </a:r>
            <a:r>
              <a:rPr lang="zh-CN" altLang="en-US" dirty="0" smtClean="0"/>
              <a:t>计算每一帧的量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52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4012</TotalTime>
  <Words>2590</Words>
  <Application>Microsoft Office PowerPoint</Application>
  <PresentationFormat>自定义</PresentationFormat>
  <Paragraphs>290</Paragraphs>
  <Slides>58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70" baseType="lpstr">
      <vt:lpstr>-apple-system</vt:lpstr>
      <vt:lpstr>Microsoft YaHei Light</vt:lpstr>
      <vt:lpstr>DengXian</vt:lpstr>
      <vt:lpstr>宋体</vt:lpstr>
      <vt:lpstr>微软雅黑</vt:lpstr>
      <vt:lpstr>微软雅黑</vt:lpstr>
      <vt:lpstr>Arial</vt:lpstr>
      <vt:lpstr>Calibri</vt:lpstr>
      <vt:lpstr>Calibri Light</vt:lpstr>
      <vt:lpstr>Consolas</vt:lpstr>
      <vt:lpstr>Office 主题</vt:lpstr>
      <vt:lpstr>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Administrator</cp:lastModifiedBy>
  <cp:revision>328</cp:revision>
  <dcterms:created xsi:type="dcterms:W3CDTF">2018-01-10T07:47:00Z</dcterms:created>
  <dcterms:modified xsi:type="dcterms:W3CDTF">2018-10-18T13:44:45Z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2052-10.1.0.6205</vt:lpwstr>
  </property>
</Properties>
</file>